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71" r:id="rId4"/>
    <p:sldId id="270" r:id="rId5"/>
    <p:sldId id="261" r:id="rId6"/>
    <p:sldId id="260" r:id="rId7"/>
    <p:sldId id="262" r:id="rId8"/>
    <p:sldId id="273" r:id="rId9"/>
    <p:sldId id="274" r:id="rId10"/>
    <p:sldId id="269" r:id="rId11"/>
    <p:sldId id="27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7200" dirty="0"/>
          </a:p>
        </p:txBody>
      </p:sp>
      <p:pic>
        <p:nvPicPr>
          <p:cNvPr id="1026" name="Picture 2" descr="C:\Users\Lenovo\Desktop\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2052" name="Picture 4" descr="C:\Users\Lenovo\Desktop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76470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Правоотношения         супругов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  Учащиеся 9 класса, Анна и Сергей пришли в ЗАГС для подачи заявления о заключении брака. Через час сотрудник </a:t>
            </a:r>
            <a:r>
              <a:rPr lang="ru-RU" dirty="0" err="1" smtClean="0"/>
              <a:t>ЗАГСа</a:t>
            </a:r>
            <a:r>
              <a:rPr lang="ru-RU" dirty="0" smtClean="0"/>
              <a:t> объявила их мужем и женой. Анне пришлось взять фамилию Сергея. Через несколько месяцев после заключения брака молодая семья купила квартиру. Жили молодые в любви и согласии, пока Сергей не узнал, что Анна беременна. Он был категорически против появления в их семьи детей, но Анна настаивала на рождении ребенка.  </a:t>
            </a:r>
          </a:p>
          <a:p>
            <a:pPr algn="just">
              <a:buNone/>
            </a:pPr>
            <a:r>
              <a:rPr lang="ru-RU" dirty="0" smtClean="0"/>
              <a:t>          После очередной ссоры с супругой  Сергей отправился в ЗАГС и расторгнул брак с Анной. После этого он выгнал Анну из квартиры и сказал, что больше никогда не желает ее видеть.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/>
              <a:t>Домашнее задание:</a:t>
            </a:r>
            <a:r>
              <a:rPr lang="ru-RU" dirty="0" smtClean="0"/>
              <a:t> прочитайте §18; выполните одно из заданий на выбор:</a:t>
            </a:r>
          </a:p>
          <a:p>
            <a:pPr lvl="0"/>
            <a:r>
              <a:rPr lang="ru-RU" dirty="0" smtClean="0"/>
              <a:t>напишите эссе на тему: «Возможна ли фактическая свобода супругов в выборе рода занятий, профессии, места жительства?»;</a:t>
            </a:r>
          </a:p>
          <a:p>
            <a:pPr lvl="0"/>
            <a:r>
              <a:rPr lang="ru-RU" dirty="0" smtClean="0"/>
              <a:t>составьте  памятку на тему: «Принципы счастливого детства»;</a:t>
            </a:r>
          </a:p>
          <a:p>
            <a:pPr lvl="0"/>
            <a:r>
              <a:rPr lang="ru-RU" dirty="0" smtClean="0"/>
              <a:t>приведите  аргументы «за» и «против» брачного договора.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           Учащиеся 9 класса, Анна и Сергей пришли в ЗАГС для подачи заявления о заключении брака. Через час сотрудник </a:t>
            </a:r>
            <a:r>
              <a:rPr lang="ru-RU" dirty="0" err="1" smtClean="0"/>
              <a:t>ЗАГСа</a:t>
            </a:r>
            <a:r>
              <a:rPr lang="ru-RU" dirty="0" smtClean="0"/>
              <a:t> объявила их мужем и женой. Анне пришлось взять фамилию Сергея. Через несколько месяцев после заключения брака молодая семья купила квартиру. Жили молодые в любви и согласии, пока Сергей не узнал, что Анна беременна. Он был категорически против появления в их семьи детей, но Анна настаивала на рождении ребенка.  </a:t>
            </a:r>
          </a:p>
          <a:p>
            <a:pPr algn="just">
              <a:buNone/>
            </a:pPr>
            <a:r>
              <a:rPr lang="ru-RU" dirty="0" smtClean="0"/>
              <a:t>          После очередной ссоры с супругой  Сергей отправился в ЗАГС и расторгнул брак с Анной. После этого он выгнал Анну из квартиры и сказал, что больше никогда не желает ее видеть.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Lenovo\Desktop\9e54e37f0649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86000" y="476673"/>
            <a:ext cx="457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/>
              <a:t>План урока</a:t>
            </a:r>
            <a:r>
              <a:rPr lang="ru-RU" sz="6600" dirty="0" smtClean="0"/>
              <a:t/>
            </a:r>
            <a:br>
              <a:rPr lang="ru-RU" sz="6600" dirty="0" smtClean="0"/>
            </a:br>
            <a:endParaRPr lang="ru-RU" sz="6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268760"/>
            <a:ext cx="7920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4000" b="1" u="sng" dirty="0" smtClean="0"/>
              <a:t>1</a:t>
            </a:r>
            <a:r>
              <a:rPr lang="ru-RU" sz="4000" b="1" dirty="0" smtClean="0"/>
              <a:t>. Юридические понятия «семья» </a:t>
            </a:r>
            <a:r>
              <a:rPr lang="ru-RU" sz="4000" b="1" smtClean="0"/>
              <a:t>и  «</a:t>
            </a:r>
            <a:r>
              <a:rPr lang="ru-RU" sz="4000" b="1" dirty="0" smtClean="0"/>
              <a:t>брак».</a:t>
            </a:r>
          </a:p>
          <a:p>
            <a:r>
              <a:rPr lang="ru-RU" sz="4000" b="1" u="sng" dirty="0" smtClean="0"/>
              <a:t>2</a:t>
            </a:r>
            <a:r>
              <a:rPr lang="ru-RU" sz="4000" b="1" dirty="0" smtClean="0"/>
              <a:t>. Условия и порядок заключения и расторжения брака.</a:t>
            </a:r>
          </a:p>
          <a:p>
            <a:r>
              <a:rPr lang="ru-RU" sz="4000" b="1" u="sng" dirty="0" smtClean="0"/>
              <a:t>3</a:t>
            </a:r>
            <a:r>
              <a:rPr lang="ru-RU" sz="4000" b="1" dirty="0" smtClean="0"/>
              <a:t>. Сущность и особенности семейных правоотношений.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Lenovo\Desktop\xmMhHKFJt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2576"/>
            <a:ext cx="9144000" cy="714057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5616" y="-315415"/>
            <a:ext cx="77768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i="1" u="sng" dirty="0" smtClean="0"/>
          </a:p>
          <a:p>
            <a:r>
              <a:rPr lang="ru-RU" sz="3200" b="1" i="1" u="sng" dirty="0" smtClean="0"/>
              <a:t>В юридическом смысле СЕМЬЯ-</a:t>
            </a:r>
            <a:r>
              <a:rPr lang="ru-RU" sz="3200" b="1" i="1" dirty="0" smtClean="0"/>
              <a:t> </a:t>
            </a:r>
          </a:p>
          <a:p>
            <a:r>
              <a:rPr lang="ru-RU" sz="2800" i="1" dirty="0" smtClean="0"/>
              <a:t>             </a:t>
            </a:r>
            <a:r>
              <a:rPr lang="ru-RU" sz="2800" b="1" i="1" dirty="0" smtClean="0"/>
              <a:t>это союз лиц, соединённых </a:t>
            </a:r>
          </a:p>
          <a:p>
            <a:r>
              <a:rPr lang="ru-RU" sz="2800" b="1" i="1" dirty="0" smtClean="0"/>
              <a:t>            правами и обязанностями, </a:t>
            </a:r>
          </a:p>
          <a:p>
            <a:r>
              <a:rPr lang="ru-RU" sz="2800" b="1" i="1" dirty="0" smtClean="0"/>
              <a:t>          вытекающими прежде всего</a:t>
            </a:r>
          </a:p>
          <a:p>
            <a:r>
              <a:rPr lang="ru-RU" sz="2800" b="1" i="1" dirty="0" smtClean="0"/>
              <a:t>                          из официально</a:t>
            </a:r>
          </a:p>
          <a:p>
            <a:r>
              <a:rPr lang="ru-RU" sz="2800" b="1" i="1" dirty="0" smtClean="0"/>
              <a:t>                 оформленного брака</a:t>
            </a:r>
            <a:r>
              <a:rPr lang="ru-RU" sz="2400" b="1" i="1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endParaRPr lang="ru-RU" b="1" u="sng" dirty="0" smtClean="0"/>
          </a:p>
          <a:p>
            <a:pPr>
              <a:buNone/>
            </a:pPr>
            <a:r>
              <a:rPr lang="ru-RU" b="1" u="sng" dirty="0" smtClean="0"/>
              <a:t>Брак</a:t>
            </a:r>
            <a:r>
              <a:rPr lang="ru-RU" i="1" dirty="0" smtClean="0"/>
              <a:t> -</a:t>
            </a:r>
            <a:r>
              <a:rPr lang="ru-RU" b="1" i="1" dirty="0" smtClean="0"/>
              <a:t> </a:t>
            </a:r>
            <a:r>
              <a:rPr lang="ru-RU" i="1" dirty="0" smtClean="0"/>
              <a:t>это</a:t>
            </a:r>
            <a:r>
              <a:rPr lang="ru-RU" b="1" i="1" dirty="0" smtClean="0"/>
              <a:t> </a:t>
            </a:r>
            <a:r>
              <a:rPr lang="ru-RU" i="1" dirty="0" smtClean="0"/>
              <a:t>добровольный, равноправный союз женщины и мужчины, зарегистрированный в органах </a:t>
            </a:r>
            <a:r>
              <a:rPr lang="ru-RU" i="1" dirty="0" err="1" smtClean="0"/>
              <a:t>ЗАГСа</a:t>
            </a:r>
            <a:r>
              <a:rPr lang="ru-RU" i="1" dirty="0" smtClean="0"/>
              <a:t>, заключаемый для создания семьи  и порождающий взаимные права и обязанности супругов.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Lenovo\Desktop\2325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73016"/>
            <a:ext cx="453650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lvl="0"/>
            <a:r>
              <a:rPr lang="ru-RU" sz="3600" b="1" i="1" dirty="0" smtClean="0"/>
              <a:t>Гражданский брак </a:t>
            </a:r>
            <a:r>
              <a:rPr lang="ru-RU" sz="3600" dirty="0" smtClean="0"/>
              <a:t>- это официальный, законный брак.</a:t>
            </a:r>
          </a:p>
          <a:p>
            <a:pPr lvl="0"/>
            <a:r>
              <a:rPr lang="ru-RU" sz="3600" b="1" i="1" dirty="0" smtClean="0"/>
              <a:t>Фиктивный брак</a:t>
            </a:r>
            <a:r>
              <a:rPr lang="ru-RU" sz="3600" dirty="0" smtClean="0"/>
              <a:t>-брак, заключённый без намерения создать семью, а только из корыстных побуждений. Такой брак признаётся недействительным.</a:t>
            </a:r>
          </a:p>
          <a:p>
            <a:pPr lvl="0"/>
            <a:r>
              <a:rPr lang="ru-RU" sz="3600" b="1" i="1" dirty="0" smtClean="0"/>
              <a:t>Церковный брак</a:t>
            </a:r>
            <a:r>
              <a:rPr lang="ru-RU" sz="3600" dirty="0" smtClean="0"/>
              <a:t>-это венчание в церкви.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Работа в группах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Группа №1</a:t>
            </a:r>
            <a:endParaRPr lang="ru-RU" dirty="0" smtClean="0"/>
          </a:p>
          <a:p>
            <a:r>
              <a:rPr lang="ru-RU" dirty="0" smtClean="0"/>
              <a:t>Порядок и условия заключения брака (Семейный кодекс РФ ст.10,11,12,13; учебник -  стр. 156-158).</a:t>
            </a:r>
          </a:p>
          <a:p>
            <a:r>
              <a:rPr lang="ru-RU" b="1" dirty="0" smtClean="0"/>
              <a:t>Группа №2 </a:t>
            </a:r>
            <a:endParaRPr lang="ru-RU" dirty="0" smtClean="0"/>
          </a:p>
          <a:p>
            <a:r>
              <a:rPr lang="ru-RU" dirty="0" smtClean="0"/>
              <a:t>Основания для прекращения брака (Семейный кодекс РФ, глава 4, ст.16,17,19,21,24).</a:t>
            </a:r>
          </a:p>
          <a:p>
            <a:r>
              <a:rPr lang="ru-RU" b="1" dirty="0" smtClean="0"/>
              <a:t>Группа №3</a:t>
            </a:r>
            <a:endParaRPr lang="ru-RU" dirty="0" smtClean="0"/>
          </a:p>
          <a:p>
            <a:r>
              <a:rPr lang="ru-RU" dirty="0" smtClean="0"/>
              <a:t>Правоотношения супругов (Семейный кодекс РФ, ст.36,41,42,43; учебник -  стр.159-160).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Порядок и условия заключения брака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Lenovo\Desktop\kakie-dokumenti-menyayutsya-pri-zaklyuchenii-br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80920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Основания для прекращения брака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Lenovo\Desktop\Kak-poluchit-svidetelstvo-o-rastorzhenii-bra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217024" cy="5373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439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 Работа в группах </vt:lpstr>
      <vt:lpstr>Порядок и условия заключения брака</vt:lpstr>
      <vt:lpstr>Основания для прекращения брака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Я спросила у папули:  «Кто в семье всех поглавней?»  Мне в ответ он улыбнулся  И сказал: «Двуглавый змей!»   «Что за змей?! – я возмутилась, –  Что за шутки у тебя?!»  Папа обнял вдруг мамулю  И сказал: «Она и я!»   Поняла я, это значит –  Равноправие в семье,  И добавила: «Простите,  Вы забыли обо мне!»   Всё с годами изменилось,  Стала я уже взрослей.  Домом ныне управляет  Сам глава – трёхглавый змей!</dc:title>
  <dc:creator>Lenovo</dc:creator>
  <cp:lastModifiedBy>Lenovo</cp:lastModifiedBy>
  <cp:revision>15</cp:revision>
  <dcterms:created xsi:type="dcterms:W3CDTF">2020-02-11T02:46:27Z</dcterms:created>
  <dcterms:modified xsi:type="dcterms:W3CDTF">2021-01-11T11:17:30Z</dcterms:modified>
</cp:coreProperties>
</file>