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7"/>
  </p:notesMasterIdLst>
  <p:sldIdLst>
    <p:sldId id="256" r:id="rId2"/>
    <p:sldId id="261" r:id="rId3"/>
    <p:sldId id="257" r:id="rId4"/>
    <p:sldId id="258" r:id="rId5"/>
    <p:sldId id="272" r:id="rId6"/>
    <p:sldId id="262" r:id="rId7"/>
    <p:sldId id="259" r:id="rId8"/>
    <p:sldId id="270" r:id="rId9"/>
    <p:sldId id="271" r:id="rId10"/>
    <p:sldId id="273" r:id="rId11"/>
    <p:sldId id="274" r:id="rId12"/>
    <p:sldId id="275" r:id="rId13"/>
    <p:sldId id="276" r:id="rId14"/>
    <p:sldId id="260" r:id="rId15"/>
    <p:sldId id="269"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6691" autoAdjust="0"/>
    <p:restoredTop sz="94660"/>
  </p:normalViewPr>
  <p:slideViewPr>
    <p:cSldViewPr snapToGrid="0">
      <p:cViewPr>
        <p:scale>
          <a:sx n="79" d="100"/>
          <a:sy n="79" d="100"/>
        </p:scale>
        <p:origin x="-8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BE773-2745-4EE7-916F-6DCC7F8C3ADD}" type="datetimeFigureOut">
              <a:rPr lang="ru-RU" smtClean="0"/>
              <a:t>06.10.2022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05698-44A1-4E5B-9234-8C7CB07B609F}" type="slidenum">
              <a:rPr lang="ru-RU" smtClean="0"/>
              <a:t>‹#›</a:t>
            </a:fld>
            <a:endParaRPr lang="ru-RU"/>
          </a:p>
        </p:txBody>
      </p:sp>
    </p:spTree>
    <p:extLst>
      <p:ext uri="{BB962C8B-B14F-4D97-AF65-F5344CB8AC3E}">
        <p14:creationId xmlns:p14="http://schemas.microsoft.com/office/powerpoint/2010/main" val="262057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C05698-44A1-4E5B-9234-8C7CB07B609F}" type="slidenum">
              <a:rPr lang="ru-RU" smtClean="0"/>
              <a:t>1</a:t>
            </a:fld>
            <a:endParaRPr lang="ru-RU"/>
          </a:p>
        </p:txBody>
      </p:sp>
    </p:spTree>
    <p:extLst>
      <p:ext uri="{BB962C8B-B14F-4D97-AF65-F5344CB8AC3E}">
        <p14:creationId xmlns:p14="http://schemas.microsoft.com/office/powerpoint/2010/main" val="65344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C05698-44A1-4E5B-9234-8C7CB07B609F}" type="slidenum">
              <a:rPr lang="ru-RU" smtClean="0"/>
              <a:t>2</a:t>
            </a:fld>
            <a:endParaRPr lang="ru-RU"/>
          </a:p>
        </p:txBody>
      </p:sp>
    </p:spTree>
    <p:extLst>
      <p:ext uri="{BB962C8B-B14F-4D97-AF65-F5344CB8AC3E}">
        <p14:creationId xmlns:p14="http://schemas.microsoft.com/office/powerpoint/2010/main" val="40932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C05698-44A1-4E5B-9234-8C7CB07B609F}" type="slidenum">
              <a:rPr lang="ru-RU" smtClean="0"/>
              <a:t>8</a:t>
            </a:fld>
            <a:endParaRPr lang="ru-RU"/>
          </a:p>
        </p:txBody>
      </p:sp>
    </p:spTree>
    <p:extLst>
      <p:ext uri="{BB962C8B-B14F-4D97-AF65-F5344CB8AC3E}">
        <p14:creationId xmlns:p14="http://schemas.microsoft.com/office/powerpoint/2010/main" val="230284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C05698-44A1-4E5B-9234-8C7CB07B609F}" type="slidenum">
              <a:rPr lang="ru-RU" smtClean="0"/>
              <a:t>14</a:t>
            </a:fld>
            <a:endParaRPr lang="ru-RU"/>
          </a:p>
        </p:txBody>
      </p:sp>
    </p:spTree>
    <p:extLst>
      <p:ext uri="{BB962C8B-B14F-4D97-AF65-F5344CB8AC3E}">
        <p14:creationId xmlns:p14="http://schemas.microsoft.com/office/powerpoint/2010/main" val="346122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6C1BB64-7C9A-4C5B-9AAB-CB240B0972B4}" type="datetimeFigureOut">
              <a:rPr lang="ru-RU" smtClean="0"/>
              <a:t>06.10.2022</a:t>
            </a:fld>
            <a:endParaRPr lang="ru-RU"/>
          </a:p>
        </p:txBody>
      </p:sp>
      <p:sp>
        <p:nvSpPr>
          <p:cNvPr id="16" name="Номер слайда 15"/>
          <p:cNvSpPr>
            <a:spLocks noGrp="1"/>
          </p:cNvSpPr>
          <p:nvPr>
            <p:ph type="sldNum" sz="quarter" idx="11"/>
          </p:nvPr>
        </p:nvSpPr>
        <p:spPr/>
        <p:txBody>
          <a:bodyPr/>
          <a:lstStyle/>
          <a:p>
            <a:fld id="{5DD42B94-228D-4BD6-959F-F58CBB16F047}"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6C1BB64-7C9A-4C5B-9AAB-CB240B0972B4}" type="datetimeFigureOut">
              <a:rPr lang="ru-RU" smtClean="0"/>
              <a:t>06.10.2022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D42B94-228D-4BD6-959F-F58CBB16F04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6C1BB64-7C9A-4C5B-9AAB-CB240B0972B4}" type="datetimeFigureOut">
              <a:rPr lang="ru-RU" smtClean="0"/>
              <a:t>06.10.2022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D42B94-228D-4BD6-959F-F58CBB16F04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609600" y="1524000"/>
            <a:ext cx="109728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6C1BB64-7C9A-4C5B-9AAB-CB240B0972B4}" type="datetimeFigureOut">
              <a:rPr lang="ru-RU" smtClean="0"/>
              <a:t>06.10.2022</a:t>
            </a:fld>
            <a:endParaRPr lang="ru-RU"/>
          </a:p>
        </p:txBody>
      </p:sp>
      <p:sp>
        <p:nvSpPr>
          <p:cNvPr id="15" name="Номер слайда 14"/>
          <p:cNvSpPr>
            <a:spLocks noGrp="1"/>
          </p:cNvSpPr>
          <p:nvPr>
            <p:ph type="sldNum" sz="quarter" idx="15"/>
          </p:nvPr>
        </p:nvSpPr>
        <p:spPr/>
        <p:txBody>
          <a:bodyPr/>
          <a:lstStyle>
            <a:lvl1pPr algn="ctr">
              <a:defRPr/>
            </a:lvl1pPr>
          </a:lstStyle>
          <a:p>
            <a:fld id="{5DD42B94-228D-4BD6-959F-F58CBB16F047}"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6C1BB64-7C9A-4C5B-9AAB-CB240B0972B4}" type="datetimeFigureOut">
              <a:rPr lang="ru-RU" smtClean="0"/>
              <a:t>06.10.2022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D42B94-228D-4BD6-959F-F58CBB16F047}" type="slidenum">
              <a:rPr lang="ru-RU" smtClean="0"/>
              <a:t>‹#›</a:t>
            </a:fld>
            <a:endParaRPr lang="ru-RU"/>
          </a:p>
        </p:txBody>
      </p:sp>
      <p:sp>
        <p:nvSpPr>
          <p:cNvPr id="2" name="Заголовок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6C1BB64-7C9A-4C5B-9AAB-CB240B0972B4}" type="datetimeFigureOut">
              <a:rPr lang="ru-RU" smtClean="0"/>
              <a:t>06.10.2022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D42B94-228D-4BD6-959F-F58CBB16F04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609600" y="1524000"/>
            <a:ext cx="5413248"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6197600" y="1524000"/>
            <a:ext cx="5413248"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5DD42B94-228D-4BD6-959F-F58CBB16F047}"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6C1BB64-7C9A-4C5B-9AAB-CB240B0972B4}" type="datetimeFigureOut">
              <a:rPr lang="ru-RU" smtClean="0"/>
              <a:t>06.10.2022</a:t>
            </a:fld>
            <a:endParaRPr lang="ru-RU"/>
          </a:p>
        </p:txBody>
      </p:sp>
      <p:sp>
        <p:nvSpPr>
          <p:cNvPr id="3" name="Текст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609600" y="2201896"/>
            <a:ext cx="53848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6199717" y="2201896"/>
            <a:ext cx="53848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609600" y="155448"/>
            <a:ext cx="109728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6C1BB64-7C9A-4C5B-9AAB-CB240B0972B4}" type="datetimeFigureOut">
              <a:rPr lang="ru-RU" smtClean="0"/>
              <a:t>06.10.2022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DD42B94-228D-4BD6-959F-F58CBB16F04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6C1BB64-7C9A-4C5B-9AAB-CB240B0972B4}" type="datetimeFigureOut">
              <a:rPr lang="ru-RU" smtClean="0"/>
              <a:t>06.10.2022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DD42B94-228D-4BD6-959F-F58CBB16F04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609600" y="457200"/>
            <a:ext cx="83312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6C1BB64-7C9A-4C5B-9AAB-CB240B0972B4}" type="datetimeFigureOut">
              <a:rPr lang="ru-RU" smtClean="0"/>
              <a:t>06.10.2022</a:t>
            </a:fld>
            <a:endParaRPr lang="ru-RU"/>
          </a:p>
        </p:txBody>
      </p:sp>
      <p:sp>
        <p:nvSpPr>
          <p:cNvPr id="9" name="Номер слайда 8"/>
          <p:cNvSpPr>
            <a:spLocks noGrp="1"/>
          </p:cNvSpPr>
          <p:nvPr>
            <p:ph type="sldNum" sz="quarter" idx="15"/>
          </p:nvPr>
        </p:nvSpPr>
        <p:spPr/>
        <p:txBody>
          <a:bodyPr/>
          <a:lstStyle/>
          <a:p>
            <a:fld id="{5DD42B94-228D-4BD6-959F-F58CBB16F047}"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6C1BB64-7C9A-4C5B-9AAB-CB240B0972B4}" type="datetimeFigureOut">
              <a:rPr lang="ru-RU" smtClean="0"/>
              <a:t>06.10.2022</a:t>
            </a:fld>
            <a:endParaRPr lang="ru-RU"/>
          </a:p>
        </p:txBody>
      </p:sp>
      <p:sp>
        <p:nvSpPr>
          <p:cNvPr id="9" name="Номер слайда 8"/>
          <p:cNvSpPr>
            <a:spLocks noGrp="1"/>
          </p:cNvSpPr>
          <p:nvPr>
            <p:ph type="sldNum" sz="quarter" idx="11"/>
          </p:nvPr>
        </p:nvSpPr>
        <p:spPr/>
        <p:txBody>
          <a:bodyPr/>
          <a:lstStyle/>
          <a:p>
            <a:fld id="{5DD42B94-228D-4BD6-959F-F58CBB16F047}"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56C1BB64-7C9A-4C5B-9AAB-CB240B0972B4}" type="datetimeFigureOut">
              <a:rPr lang="ru-RU" smtClean="0"/>
              <a:t>06.10.2022</a:t>
            </a:fld>
            <a:endParaRPr lang="ru-RU"/>
          </a:p>
        </p:txBody>
      </p:sp>
      <p:sp>
        <p:nvSpPr>
          <p:cNvPr id="10" name="Нижний колонтитул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DD42B94-228D-4BD6-959F-F58CBB16F047}" type="slidenum">
              <a:rPr lang="ru-RU" smtClean="0"/>
              <a:t>‹#›</a:t>
            </a:fld>
            <a:endParaRPr lang="ru-RU"/>
          </a:p>
        </p:txBody>
      </p:sp>
      <p:sp>
        <p:nvSpPr>
          <p:cNvPr id="5" name="Заголовок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1737" y="336042"/>
            <a:ext cx="10624457" cy="1167907"/>
          </a:xfrm>
        </p:spPr>
        <p:txBody>
          <a:bodyPr>
            <a:noAutofit/>
          </a:bodyPr>
          <a:lstStyle/>
          <a:p>
            <a:r>
              <a:rPr lang="ru-RU" sz="3200" b="1" dirty="0" smtClean="0">
                <a:solidFill>
                  <a:schemeClr val="bg1"/>
                </a:solidFill>
                <a:latin typeface="Times New Roman" panose="02020603050405020304" pitchFamily="18" charset="0"/>
                <a:cs typeface="Times New Roman" panose="02020603050405020304" pitchFamily="18" charset="0"/>
              </a:rPr>
              <a:t>«Война. Победа. Память» - Экспозиция неизвестных фактов</a:t>
            </a:r>
            <a:endParaRPr lang="ru-RU" sz="32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21482" y="1"/>
            <a:ext cx="3640183" cy="923330"/>
          </a:xfrm>
          <a:prstGeom prst="rect">
            <a:avLst/>
          </a:prstGeom>
          <a:noFill/>
        </p:spPr>
        <p:txBody>
          <a:bodyPr wrap="square" rtlCol="0">
            <a:spAutoFit/>
          </a:bodyPr>
          <a:lstStyle/>
          <a:p>
            <a:pPr algn="ctr"/>
            <a:endParaRPr lang="ru-RU" dirty="0" smtClean="0">
              <a:solidFill>
                <a:schemeClr val="bg1"/>
              </a:solidFill>
              <a:latin typeface="Times New Roman" panose="02020603050405020304" pitchFamily="18" charset="0"/>
              <a:cs typeface="Times New Roman" panose="02020603050405020304" pitchFamily="18" charset="0"/>
            </a:endParaRPr>
          </a:p>
          <a:p>
            <a:pPr algn="ctr"/>
            <a:r>
              <a:rPr lang="ru-RU" dirty="0" smtClean="0">
                <a:solidFill>
                  <a:schemeClr val="bg1"/>
                </a:solidFill>
                <a:latin typeface="Times New Roman" panose="02020603050405020304" pitchFamily="18" charset="0"/>
                <a:cs typeface="Times New Roman" panose="02020603050405020304" pitchFamily="18" charset="0"/>
              </a:rPr>
              <a:t>Енисейский район</a:t>
            </a:r>
          </a:p>
          <a:p>
            <a:pPr algn="ctr"/>
            <a:r>
              <a:rPr lang="ru-RU" dirty="0" smtClean="0">
                <a:solidFill>
                  <a:schemeClr val="bg1"/>
                </a:solidFill>
                <a:latin typeface="Times New Roman" panose="02020603050405020304" pitchFamily="18" charset="0"/>
                <a:cs typeface="Times New Roman" panose="02020603050405020304" pitchFamily="18" charset="0"/>
              </a:rPr>
              <a:t>МБОУ </a:t>
            </a:r>
            <a:r>
              <a:rPr lang="ru-RU" dirty="0" err="1" smtClean="0">
                <a:solidFill>
                  <a:schemeClr val="bg1"/>
                </a:solidFill>
                <a:latin typeface="Times New Roman" panose="02020603050405020304" pitchFamily="18" charset="0"/>
                <a:cs typeface="Times New Roman" panose="02020603050405020304" pitchFamily="18" charset="0"/>
              </a:rPr>
              <a:t>Озерновская</a:t>
            </a:r>
            <a:r>
              <a:rPr lang="ru-RU" dirty="0" smtClean="0">
                <a:solidFill>
                  <a:schemeClr val="bg1"/>
                </a:solidFill>
                <a:latin typeface="Times New Roman" panose="02020603050405020304" pitchFamily="18" charset="0"/>
                <a:cs typeface="Times New Roman" panose="02020603050405020304" pitchFamily="18" charset="0"/>
              </a:rPr>
              <a:t> СОШ №47</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831179" y="2840183"/>
            <a:ext cx="2911643" cy="3662541"/>
          </a:xfrm>
          <a:prstGeom prst="rect">
            <a:avLst/>
          </a:prstGeom>
          <a:noFill/>
        </p:spPr>
        <p:txBody>
          <a:bodyPr wrap="square" rtlCol="0">
            <a:spAutoFit/>
          </a:bodyPr>
          <a:lstStyle/>
          <a:p>
            <a:r>
              <a:rPr lang="ru-RU" sz="2000" b="1" dirty="0" smtClean="0">
                <a:solidFill>
                  <a:schemeClr val="bg1"/>
                </a:solidFill>
                <a:latin typeface="Times New Roman" panose="02020603050405020304" pitchFamily="18" charset="0"/>
                <a:cs typeface="Times New Roman" panose="02020603050405020304" pitchFamily="18" charset="0"/>
              </a:rPr>
              <a:t>Авторы:</a:t>
            </a:r>
          </a:p>
          <a:p>
            <a:r>
              <a:rPr lang="ru-RU" sz="2000" dirty="0" smtClean="0">
                <a:solidFill>
                  <a:schemeClr val="bg1"/>
                </a:solidFill>
                <a:latin typeface="Times New Roman" panose="02020603050405020304" pitchFamily="18" charset="0"/>
                <a:cs typeface="Times New Roman" panose="02020603050405020304" pitchFamily="18" charset="0"/>
              </a:rPr>
              <a:t>Маркова Валерия, </a:t>
            </a:r>
            <a:r>
              <a:rPr lang="ru-RU" sz="1600" dirty="0" smtClean="0">
                <a:solidFill>
                  <a:schemeClr val="bg1"/>
                </a:solidFill>
                <a:latin typeface="Times New Roman" panose="02020603050405020304" pitchFamily="18" charset="0"/>
                <a:cs typeface="Times New Roman" panose="02020603050405020304" pitchFamily="18" charset="0"/>
              </a:rPr>
              <a:t>председатель актива школьного музея, </a:t>
            </a:r>
          </a:p>
          <a:p>
            <a:r>
              <a:rPr lang="ru-RU" sz="2000" dirty="0" smtClean="0">
                <a:solidFill>
                  <a:schemeClr val="bg1"/>
                </a:solidFill>
                <a:latin typeface="Times New Roman" panose="02020603050405020304" pitchFamily="18" charset="0"/>
                <a:cs typeface="Times New Roman" panose="02020603050405020304" pitchFamily="18" charset="0"/>
              </a:rPr>
              <a:t>Хайруллина </a:t>
            </a:r>
            <a:r>
              <a:rPr lang="ru-RU" sz="2000" dirty="0" err="1" smtClean="0">
                <a:solidFill>
                  <a:schemeClr val="bg1"/>
                </a:solidFill>
                <a:latin typeface="Times New Roman" panose="02020603050405020304" pitchFamily="18" charset="0"/>
                <a:cs typeface="Times New Roman" panose="02020603050405020304" pitchFamily="18" charset="0"/>
              </a:rPr>
              <a:t>Самира</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Капустинский</a:t>
            </a:r>
            <a:r>
              <a:rPr lang="ru-RU" sz="2000" dirty="0" smtClean="0">
                <a:solidFill>
                  <a:schemeClr val="bg1"/>
                </a:solidFill>
                <a:latin typeface="Times New Roman" panose="02020603050405020304" pitchFamily="18" charset="0"/>
                <a:cs typeface="Times New Roman" panose="02020603050405020304" pitchFamily="18" charset="0"/>
              </a:rPr>
              <a:t> Максим, Кучеров Богдан.</a:t>
            </a:r>
          </a:p>
          <a:p>
            <a:r>
              <a:rPr lang="ru-RU" b="1" dirty="0" smtClean="0">
                <a:solidFill>
                  <a:schemeClr val="bg1"/>
                </a:solidFill>
                <a:latin typeface="Times New Roman" panose="02020603050405020304" pitchFamily="18" charset="0"/>
                <a:cs typeface="Times New Roman" panose="02020603050405020304" pitchFamily="18" charset="0"/>
              </a:rPr>
              <a:t>Руководитель школьного музея:</a:t>
            </a:r>
          </a:p>
          <a:p>
            <a:r>
              <a:rPr lang="ru-RU" sz="2000" dirty="0" smtClean="0">
                <a:solidFill>
                  <a:schemeClr val="bg1"/>
                </a:solidFill>
                <a:latin typeface="Times New Roman" panose="02020603050405020304" pitchFamily="18" charset="0"/>
                <a:cs typeface="Times New Roman" panose="02020603050405020304" pitchFamily="18" charset="0"/>
              </a:rPr>
              <a:t>Ившина Н.В.-</a:t>
            </a:r>
          </a:p>
          <a:p>
            <a:r>
              <a:rPr lang="ru-RU" dirty="0">
                <a:solidFill>
                  <a:schemeClr val="bg1"/>
                </a:solidFill>
                <a:latin typeface="Times New Roman" panose="02020603050405020304" pitchFamily="18" charset="0"/>
                <a:cs typeface="Times New Roman" panose="02020603050405020304" pitchFamily="18" charset="0"/>
              </a:rPr>
              <a:t>Педагог </a:t>
            </a:r>
            <a:r>
              <a:rPr lang="ru-RU" dirty="0" smtClean="0">
                <a:solidFill>
                  <a:schemeClr val="bg1"/>
                </a:solidFill>
                <a:latin typeface="Times New Roman" panose="02020603050405020304" pitchFamily="18" charset="0"/>
                <a:cs typeface="Times New Roman" panose="02020603050405020304" pitchFamily="18" charset="0"/>
              </a:rPr>
              <a:t>ДО</a:t>
            </a:r>
            <a:r>
              <a:rPr lang="ru-RU" sz="2000" dirty="0" smtClean="0">
                <a:solidFill>
                  <a:schemeClr val="bg1"/>
                </a:solidFill>
                <a:latin typeface="Times New Roman" panose="02020603050405020304" pitchFamily="18" charset="0"/>
                <a:cs typeface="Times New Roman" panose="02020603050405020304" pitchFamily="18" charset="0"/>
              </a:rPr>
              <a:t>.</a:t>
            </a:r>
            <a:endParaRPr lang="ru-RU" sz="2000" dirty="0">
              <a:solidFill>
                <a:schemeClr val="bg1"/>
              </a:solidFill>
              <a:latin typeface="Times New Roman" panose="02020603050405020304" pitchFamily="18" charset="0"/>
              <a:cs typeface="Times New Roman" panose="02020603050405020304" pitchFamily="18" charset="0"/>
            </a:endParaRPr>
          </a:p>
          <a:p>
            <a:pPr algn="r"/>
            <a:endParaRPr lang="ru-RU" sz="2000" dirty="0">
              <a:latin typeface="Times New Roman" panose="02020603050405020304" pitchFamily="18" charset="0"/>
              <a:cs typeface="Times New Roman" panose="02020603050405020304" pitchFamily="18" charset="0"/>
            </a:endParaRPr>
          </a:p>
        </p:txBody>
      </p:sp>
      <p:pic>
        <p:nvPicPr>
          <p:cNvPr id="5122" name="Picture 2" descr="F:\DCIM\101MSDCF\IMG_19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573" y="1534756"/>
            <a:ext cx="8143374" cy="542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085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800" dirty="0">
                <a:solidFill>
                  <a:schemeClr val="bg1"/>
                </a:solidFill>
                <a:latin typeface="Times New Roman" panose="02020603050405020304" pitchFamily="18" charset="0"/>
                <a:cs typeface="Times New Roman" panose="02020603050405020304" pitchFamily="18" charset="0"/>
              </a:rPr>
              <a:t>10 октября 1941 года </a:t>
            </a:r>
            <a:r>
              <a:rPr lang="ru-RU" sz="1800" dirty="0" smtClean="0">
                <a:solidFill>
                  <a:schemeClr val="bg1"/>
                </a:solidFill>
                <a:latin typeface="Times New Roman" panose="02020603050405020304" pitchFamily="18" charset="0"/>
                <a:cs typeface="Times New Roman" panose="02020603050405020304" pitchFamily="18" charset="0"/>
              </a:rPr>
              <a:t> первая встреча </a:t>
            </a:r>
            <a:r>
              <a:rPr lang="ru-RU" sz="1800" dirty="0">
                <a:solidFill>
                  <a:schemeClr val="bg1"/>
                </a:solidFill>
                <a:latin typeface="Times New Roman" panose="02020603050405020304" pitchFamily="18" charset="0"/>
                <a:cs typeface="Times New Roman" panose="02020603050405020304" pitchFamily="18" charset="0"/>
              </a:rPr>
              <a:t>с немцем</a:t>
            </a:r>
            <a:r>
              <a:rPr lang="ru-RU" sz="1800" i="1" dirty="0">
                <a:solidFill>
                  <a:schemeClr val="bg1"/>
                </a:solidFill>
                <a:latin typeface="Times New Roman" panose="02020603050405020304" pitchFamily="18" charset="0"/>
                <a:cs typeface="Times New Roman" panose="02020603050405020304" pitchFamily="18" charset="0"/>
              </a:rPr>
              <a:t>: «Немец пробил оборону и пошел в наступление. Совершенно неожиданно для меня, я встретился с немцем в расстоянии друг от друга два метра. Меня из пулемета обстреляли, дали 10 очередей. Я себя чувствовал,  просто, не тушуясь и не думая о своей дальнейшей жизни».</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30914"/>
            <a:ext cx="7124304" cy="479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948" y="4029313"/>
            <a:ext cx="4858252" cy="36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8948" y="1534025"/>
            <a:ext cx="4782554" cy="318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348" y="4181713"/>
            <a:ext cx="4858252" cy="36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32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600" dirty="0">
                <a:solidFill>
                  <a:schemeClr val="bg1"/>
                </a:solidFill>
              </a:rPr>
              <a:t>Последние записи в дневнике, очень страшно  читать: </a:t>
            </a:r>
            <a:r>
              <a:rPr lang="ru-RU" sz="1600" i="1" dirty="0">
                <a:solidFill>
                  <a:schemeClr val="bg1"/>
                </a:solidFill>
              </a:rPr>
              <a:t>«Покушаешь мало, отдохнешь мало и обратно на восток. Когда немец подошёл к Харькову. Мы маневрировали 5 дней. Шел дождь, грязь, машины буксуют, пришлось их на своих плечах вытаскивать. Некоторые военные струсили и стали уходить по домам»</a:t>
            </a:r>
            <a:r>
              <a:rPr lang="ru-RU" sz="1600" dirty="0">
                <a:solidFill>
                  <a:schemeClr val="bg1"/>
                </a:solidFill>
              </a:rPr>
              <a:t>. В трудные минуты солдат не теряет свой оптимизм и мечтает: </a:t>
            </a:r>
            <a:r>
              <a:rPr lang="ru-RU" sz="1600" i="1" dirty="0">
                <a:solidFill>
                  <a:schemeClr val="bg1"/>
                </a:solidFill>
              </a:rPr>
              <a:t>«Кончится война, будет в нашей жизни любовь, соловьи, мы выживем, и будем любить свою Родину».</a:t>
            </a:r>
          </a:p>
        </p:txBody>
      </p:sp>
      <p:pic>
        <p:nvPicPr>
          <p:cNvPr id="11267" name="Picture 3" descr="F:\DCIM\101MSDCF\IMG_19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897" y="1422883"/>
            <a:ext cx="6226341" cy="415089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609600" y="1852862"/>
            <a:ext cx="3697705" cy="4243137"/>
          </a:xfrm>
        </p:spPr>
        <p:txBody>
          <a:bodyPr/>
          <a:lstStyle/>
          <a:p>
            <a:endParaRPr lang="ru-RU" dirty="0"/>
          </a:p>
        </p:txBody>
      </p:sp>
      <p:pic>
        <p:nvPicPr>
          <p:cNvPr id="11268" name="Picture 4" descr="F:\DCIM\101MSDCF\IMG_19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069"/>
          <a:stretch/>
        </p:blipFill>
        <p:spPr bwMode="auto">
          <a:xfrm>
            <a:off x="469233" y="1422882"/>
            <a:ext cx="4661711" cy="516732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95898" y="5666874"/>
            <a:ext cx="6495048" cy="923330"/>
          </a:xfrm>
          <a:prstGeom prst="rect">
            <a:avLst/>
          </a:prstGeom>
        </p:spPr>
        <p:txBody>
          <a:bodyPr wrap="square">
            <a:spAutoFit/>
          </a:bodyPr>
          <a:lstStyle/>
          <a:p>
            <a:r>
              <a:rPr lang="ru-RU" dirty="0" smtClean="0">
                <a:solidFill>
                  <a:schemeClr val="bg1"/>
                </a:solidFill>
              </a:rPr>
              <a:t>Читая дневник солдата, мы  </a:t>
            </a:r>
            <a:r>
              <a:rPr lang="ru-RU" dirty="0">
                <a:solidFill>
                  <a:schemeClr val="bg1"/>
                </a:solidFill>
              </a:rPr>
              <a:t>узнавали его как человека, как раскрывались его человеческие качества. Этот </a:t>
            </a:r>
            <a:r>
              <a:rPr lang="ru-RU" dirty="0" smtClean="0">
                <a:solidFill>
                  <a:schemeClr val="bg1"/>
                </a:solidFill>
              </a:rPr>
              <a:t>неизвестный документ  </a:t>
            </a:r>
            <a:r>
              <a:rPr lang="ru-RU" dirty="0">
                <a:solidFill>
                  <a:schemeClr val="bg1"/>
                </a:solidFill>
              </a:rPr>
              <a:t>стал ценным историческим источником. </a:t>
            </a:r>
          </a:p>
        </p:txBody>
      </p:sp>
    </p:spTree>
    <p:extLst>
      <p:ext uri="{BB962C8B-B14F-4D97-AF65-F5344CB8AC3E}">
        <p14:creationId xmlns:p14="http://schemas.microsoft.com/office/powerpoint/2010/main" val="3090702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95084" y="1710489"/>
            <a:ext cx="2787315" cy="3547311"/>
          </a:xfrm>
        </p:spPr>
        <p:txBody>
          <a:bodyPr>
            <a:normAutofit fontScale="70000" lnSpcReduction="20000"/>
          </a:bodyPr>
          <a:lstStyle/>
          <a:p>
            <a:pPr algn="just"/>
            <a:r>
              <a:rPr lang="ru-RU" dirty="0" smtClean="0">
                <a:solidFill>
                  <a:schemeClr val="bg1"/>
                </a:solidFill>
              </a:rPr>
              <a:t>Мы </a:t>
            </a:r>
            <a:r>
              <a:rPr lang="ru-RU" dirty="0">
                <a:solidFill>
                  <a:schemeClr val="bg1"/>
                </a:solidFill>
              </a:rPr>
              <a:t>не знаем, как прошла  жизнь солдата, чем он занимался, а может погиб в пекле войны. </a:t>
            </a:r>
            <a:endParaRPr lang="ru-RU" dirty="0" smtClean="0">
              <a:solidFill>
                <a:schemeClr val="bg1"/>
              </a:solidFill>
            </a:endParaRPr>
          </a:p>
          <a:p>
            <a:pPr algn="just"/>
            <a:r>
              <a:rPr lang="ru-RU" dirty="0" smtClean="0">
                <a:solidFill>
                  <a:schemeClr val="bg1"/>
                </a:solidFill>
              </a:rPr>
              <a:t>Изучая </a:t>
            </a:r>
            <a:r>
              <a:rPr lang="ru-RU" dirty="0">
                <a:solidFill>
                  <a:schemeClr val="bg1"/>
                </a:solidFill>
              </a:rPr>
              <a:t>этот дневник, становится, очевидно: у войны нет национальности, и любая попытка реабилитировать нацизм — преступление против всего человечества.</a:t>
            </a:r>
          </a:p>
        </p:txBody>
      </p:sp>
      <p:sp>
        <p:nvSpPr>
          <p:cNvPr id="3" name="Заголовок 2"/>
          <p:cNvSpPr>
            <a:spLocks noGrp="1"/>
          </p:cNvSpPr>
          <p:nvPr>
            <p:ph type="title"/>
          </p:nvPr>
        </p:nvSpPr>
        <p:spPr/>
        <p:txBody>
          <a:bodyPr>
            <a:normAutofit/>
          </a:bodyPr>
          <a:lstStyle/>
          <a:p>
            <a:r>
              <a:rPr lang="ru-RU" sz="2400" dirty="0">
                <a:solidFill>
                  <a:schemeClr val="bg1"/>
                </a:solidFill>
                <a:latin typeface="Times New Roman" panose="02020603050405020304" pitchFamily="18" charset="0"/>
                <a:cs typeface="Times New Roman" panose="02020603050405020304" pitchFamily="18" charset="0"/>
              </a:rPr>
              <a:t>6 июля 1942 года дневник заканчивается: </a:t>
            </a:r>
            <a:r>
              <a:rPr lang="ru-RU" sz="2400" i="1" dirty="0">
                <a:solidFill>
                  <a:schemeClr val="bg1"/>
                </a:solidFill>
                <a:latin typeface="Times New Roman" panose="02020603050405020304" pitchFamily="18" charset="0"/>
                <a:cs typeface="Times New Roman" panose="02020603050405020304" pitchFamily="18" charset="0"/>
              </a:rPr>
              <a:t>«Мы шли, не делая привала, какая причина, никто из бойцов не знает, Питались за счет населения. Хлеба совсем нет. А мяса сколько хочешь. Мирные жители плакали…».</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33" y="1710489"/>
            <a:ext cx="7699625" cy="209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36" y="3997332"/>
            <a:ext cx="4195009" cy="272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945" y="3997332"/>
            <a:ext cx="4086201" cy="272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3525" y="5066724"/>
            <a:ext cx="2494547" cy="167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784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109284" y="1515979"/>
            <a:ext cx="3473116" cy="4580021"/>
          </a:xfrm>
        </p:spPr>
        <p:txBody>
          <a:bodyPr>
            <a:normAutofit fontScale="70000" lnSpcReduction="20000"/>
          </a:bodyPr>
          <a:lstStyle/>
          <a:p>
            <a:r>
              <a:rPr lang="ru-RU" dirty="0" smtClean="0">
                <a:latin typeface="Times New Roman" panose="02020603050405020304" pitchFamily="18" charset="0"/>
                <a:cs typeface="Times New Roman" panose="02020603050405020304" pitchFamily="18" charset="0"/>
              </a:rPr>
              <a:t>Экспозиция </a:t>
            </a:r>
            <a:r>
              <a:rPr lang="ru-RU" dirty="0">
                <a:latin typeface="Times New Roman" panose="02020603050405020304" pitchFamily="18" charset="0"/>
                <a:cs typeface="Times New Roman" panose="02020603050405020304" pitchFamily="18" charset="0"/>
              </a:rPr>
              <a:t>станет дополнением музейного мероприятия – «Исторический съезд, посвященный 80-летию начала ВОВ» (май 2021г. с участием МКУ «Енисейский районный архив»).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Выставка </a:t>
            </a:r>
            <a:r>
              <a:rPr lang="ru-RU" dirty="0">
                <a:latin typeface="Times New Roman" panose="02020603050405020304" pitchFamily="18" charset="0"/>
                <a:cs typeface="Times New Roman" panose="02020603050405020304" pitchFamily="18" charset="0"/>
              </a:rPr>
              <a:t>мобильна, монтируется за 1 час, и при необходимости ее можно переместить в другое место экспонирования (класс, холл, другую школу).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Все </a:t>
            </a:r>
            <a:r>
              <a:rPr lang="ru-RU" dirty="0">
                <a:latin typeface="Times New Roman" panose="02020603050405020304" pitchFamily="18" charset="0"/>
                <a:cs typeface="Times New Roman" panose="02020603050405020304" pitchFamily="18" charset="0"/>
              </a:rPr>
              <a:t>экспонаты компактно собираются, и  не имеют особых условий хранения при транспортировке.</a:t>
            </a:r>
          </a:p>
        </p:txBody>
      </p:sp>
      <p:sp>
        <p:nvSpPr>
          <p:cNvPr id="3" name="Заголовок 2"/>
          <p:cNvSpPr>
            <a:spLocks noGrp="1"/>
          </p:cNvSpPr>
          <p:nvPr>
            <p:ph type="title"/>
          </p:nvPr>
        </p:nvSpPr>
        <p:spPr>
          <a:xfrm>
            <a:off x="609600" y="152400"/>
            <a:ext cx="10972800" cy="810126"/>
          </a:xfrm>
        </p:spPr>
        <p:txBody>
          <a:bodyPr>
            <a:noAutofit/>
          </a:bodyPr>
          <a:lstStyle/>
          <a:p>
            <a:r>
              <a:rPr lang="ru-RU" sz="2400" dirty="0">
                <a:solidFill>
                  <a:schemeClr val="bg1"/>
                </a:solidFill>
              </a:rPr>
              <a:t>Практическое  использование представляемого  материала</a:t>
            </a:r>
            <a:r>
              <a:rPr lang="ru-RU" sz="2400" dirty="0" smtClean="0">
                <a:solidFill>
                  <a:schemeClr val="bg1"/>
                </a:solidFill>
              </a:rPr>
              <a:t>:</a:t>
            </a:r>
            <a:endParaRPr lang="ru-RU" sz="2400" dirty="0">
              <a:solidFill>
                <a:schemeClr val="bg1"/>
              </a:solidFill>
            </a:endParaRPr>
          </a:p>
        </p:txBody>
      </p:sp>
      <p:pic>
        <p:nvPicPr>
          <p:cNvPr id="13314" name="Picture 2" descr="F:\DCIM\101MSDCF\IMG_19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36" r="50000" b="35313"/>
          <a:stretch/>
        </p:blipFill>
        <p:spPr bwMode="auto">
          <a:xfrm>
            <a:off x="4513155" y="1064790"/>
            <a:ext cx="3716482" cy="271311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User_2\Downloads\20210325_1328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26" t="60138" r="50000" b="5792"/>
          <a:stretch/>
        </p:blipFill>
        <p:spPr bwMode="auto">
          <a:xfrm>
            <a:off x="264694" y="4006513"/>
            <a:ext cx="34111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336" y="4006513"/>
            <a:ext cx="3507365" cy="351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descr="F:\DCIM\101MSDCF\IMG_19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502" y="1058767"/>
            <a:ext cx="4078701" cy="271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54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5169" y="3669632"/>
            <a:ext cx="4800600" cy="2129589"/>
          </a:xfrm>
        </p:spPr>
        <p:txBody>
          <a:bodyPr>
            <a:noAutofit/>
          </a:bodyPr>
          <a:lstStyle/>
          <a:p>
            <a:pPr marL="0" indent="0" algn="just">
              <a:lnSpc>
                <a:spcPct val="150000"/>
              </a:lnSpc>
              <a:spcAft>
                <a:spcPts val="0"/>
              </a:spcAft>
              <a:buNone/>
            </a:pPr>
            <a:r>
              <a:rPr lang="ru-RU" sz="1800" dirty="0" smtClean="0">
                <a:latin typeface="Times New Roman" panose="02020603050405020304" pitchFamily="18" charset="0"/>
                <a:ea typeface="Calibri" panose="020F0502020204030204" pitchFamily="34" charset="0"/>
                <a:cs typeface="Times New Roman" panose="02020603050405020304" pitchFamily="18" charset="0"/>
              </a:rPr>
              <a:t>Активный участник в школьных исторических и музейных мероприятиях  и реконструкциях и Съездах -  МКУ </a:t>
            </a:r>
            <a:r>
              <a:rPr lang="ru-RU" sz="1800" dirty="0">
                <a:latin typeface="Times New Roman" panose="02020603050405020304" pitchFamily="18" charset="0"/>
                <a:ea typeface="Calibri" panose="020F0502020204030204" pitchFamily="34" charset="0"/>
                <a:cs typeface="Times New Roman" panose="02020603050405020304" pitchFamily="18" charset="0"/>
              </a:rPr>
              <a:t>«Енисейский районный архив</a:t>
            </a:r>
            <a:r>
              <a:rPr lang="ru-RU" sz="1800" dirty="0" smtClean="0">
                <a:latin typeface="Times New Roman" panose="02020603050405020304" pitchFamily="18" charset="0"/>
                <a:ea typeface="Calibri" panose="020F0502020204030204" pitchFamily="34" charset="0"/>
                <a:cs typeface="Times New Roman" panose="02020603050405020304" pitchFamily="18" charset="0"/>
              </a:rPr>
              <a:t>» - </a:t>
            </a:r>
          </a:p>
        </p:txBody>
      </p:sp>
      <p:pic>
        <p:nvPicPr>
          <p:cNvPr id="5122" name="Picture 2" descr="C:\Users\User_2\Desktop\фото 2019-2020\фото архива\IMG_75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1" y="213874"/>
            <a:ext cx="5298785" cy="352794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_2\Desktop\фото 2019-2020\фото архива\IMG_75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062" y="4378801"/>
            <a:ext cx="3007691" cy="230845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User_2\Desktop\фото музей подготовка к НПК\IMG_18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4225" y="117622"/>
            <a:ext cx="6347775" cy="423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434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1045" y="372981"/>
            <a:ext cx="10515600" cy="1515979"/>
          </a:xfrm>
        </p:spPr>
        <p:txBody>
          <a:bodyPr>
            <a:noAutofit/>
          </a:bodyPr>
          <a:lstStyle/>
          <a:p>
            <a:pPr algn="just">
              <a:lnSpc>
                <a:spcPct val="150000"/>
              </a:lnSpc>
              <a:spcAft>
                <a:spcPts val="0"/>
              </a:spcAft>
            </a:pPr>
            <a:r>
              <a:rPr lang="ru-RU" sz="2000" dirty="0">
                <a:solidFill>
                  <a:schemeClr val="bg1"/>
                </a:solidFill>
                <a:latin typeface="Times New Roman" panose="02020603050405020304" pitchFamily="18" charset="0"/>
                <a:cs typeface="Times New Roman" panose="02020603050405020304" pitchFamily="18" charset="0"/>
              </a:rPr>
              <a:t>Целевая  аудитория выставки «Экспозиция неизвестных фактов»:  учащиеся и педагоги школы, жители, гости и ветераны  с. Озерное. Социальный эффект - это мотивация учащихся школы к сохранению исторической памяти о событиях Великой Отечественной войны. </a:t>
            </a:r>
          </a:p>
        </p:txBody>
      </p:sp>
      <p:sp>
        <p:nvSpPr>
          <p:cNvPr id="4" name="AutoShape 2" descr="Картинки по запросу Красное знамя Революци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6436896" y="2634916"/>
            <a:ext cx="5161546" cy="2031325"/>
          </a:xfrm>
          <a:prstGeom prst="rect">
            <a:avLst/>
          </a:prstGeom>
          <a:noFill/>
        </p:spPr>
        <p:txBody>
          <a:bodyPr wrap="square" rtlCol="0">
            <a:spAutoFit/>
          </a:bodyPr>
          <a:lstStyle/>
          <a:p>
            <a:pPr algn="just"/>
            <a:r>
              <a:rPr lang="ru-RU" dirty="0" smtClean="0">
                <a:solidFill>
                  <a:schemeClr val="bg1"/>
                </a:solidFill>
              </a:rPr>
              <a:t> </a:t>
            </a:r>
            <a:r>
              <a:rPr lang="ru-RU" dirty="0">
                <a:solidFill>
                  <a:schemeClr val="bg1"/>
                </a:solidFill>
              </a:rPr>
              <a:t>Школьники и гости сами смогут  прочитать фронтовой дневник, и подумать: а все ли мы делаем для того, чтобы помнить о Великой Отечественной войне? </a:t>
            </a:r>
            <a:endParaRPr lang="ru-RU" dirty="0" smtClean="0">
              <a:solidFill>
                <a:schemeClr val="bg1"/>
              </a:solidFill>
            </a:endParaRPr>
          </a:p>
          <a:p>
            <a:pPr algn="just"/>
            <a:r>
              <a:rPr lang="ru-RU" i="1" dirty="0" smtClean="0">
                <a:solidFill>
                  <a:srgbClr val="FF0000"/>
                </a:solidFill>
              </a:rPr>
              <a:t>Неизвестный </a:t>
            </a:r>
            <a:r>
              <a:rPr lang="ru-RU" i="1" dirty="0">
                <a:solidFill>
                  <a:srgbClr val="FF0000"/>
                </a:solidFill>
              </a:rPr>
              <a:t>солдат не готовил себя к подвигу, но был готов к нему, об этом нам  рассказал </a:t>
            </a:r>
            <a:r>
              <a:rPr lang="ru-RU" i="1" dirty="0" smtClean="0">
                <a:solidFill>
                  <a:srgbClr val="FF0000"/>
                </a:solidFill>
              </a:rPr>
              <a:t> его дневник.</a:t>
            </a:r>
            <a:endParaRPr lang="ru-RU" sz="2000" i="1" dirty="0" smtClean="0">
              <a:solidFill>
                <a:srgbClr val="FF000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509" y="2743201"/>
            <a:ext cx="5989839" cy="351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3996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029" y="96985"/>
            <a:ext cx="10515600" cy="1130236"/>
          </a:xfrm>
        </p:spPr>
        <p:txBody>
          <a:bodyPr>
            <a:noAutofit/>
          </a:bodyPr>
          <a:lstStyle/>
          <a:p>
            <a:pPr>
              <a:lnSpc>
                <a:spcPct val="150000"/>
              </a:lnSpc>
              <a:spcAft>
                <a:spcPts val="0"/>
              </a:spcAft>
            </a:pPr>
            <a:r>
              <a:rPr lang="ru-RU" sz="2000" b="1" dirty="0" smtClean="0">
                <a:solidFill>
                  <a:srgbClr val="00000A"/>
                </a:solidFill>
                <a:latin typeface="Times New Roman" panose="02020603050405020304" pitchFamily="18" charset="0"/>
                <a:ea typeface="Times New Roman" panose="02020603050405020304" pitchFamily="18" charset="0"/>
                <a:cs typeface="Times New Roman" panose="02020603050405020304" pitchFamily="18" charset="0"/>
              </a:rPr>
              <a:t>Цель: </a:t>
            </a:r>
            <a:r>
              <a:rPr lang="ru-RU" sz="2000" dirty="0" smtClean="0">
                <a:solidFill>
                  <a:srgbClr val="00000A"/>
                </a:solidFill>
                <a:latin typeface="Times New Roman" panose="02020603050405020304" pitchFamily="18" charset="0"/>
                <a:ea typeface="Times New Roman" panose="02020603050405020304" pitchFamily="18" charset="0"/>
                <a:cs typeface="Times New Roman" panose="02020603050405020304" pitchFamily="18" charset="0"/>
              </a:rPr>
              <a:t>формирование </a:t>
            </a:r>
            <a:r>
              <a:rPr lang="ru-RU" sz="2000" dirty="0">
                <a:solidFill>
                  <a:srgbClr val="00000A"/>
                </a:solidFill>
                <a:latin typeface="Times New Roman" panose="02020603050405020304" pitchFamily="18" charset="0"/>
                <a:ea typeface="Times New Roman" panose="02020603050405020304" pitchFamily="18" charset="0"/>
                <a:cs typeface="Times New Roman" panose="02020603050405020304" pitchFamily="18" charset="0"/>
              </a:rPr>
              <a:t>у обучающихся чувства гордости за историческое наследие и прошлое  нашей Родины в период ВОВ. </a:t>
            </a:r>
            <a:endParaRPr lang="ru-RU"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66801" y="2951018"/>
            <a:ext cx="9035143" cy="669414"/>
          </a:xfrm>
          <a:prstGeom prst="rect">
            <a:avLst/>
          </a:prstGeom>
          <a:noFill/>
        </p:spPr>
        <p:txBody>
          <a:bodyPr wrap="square" rtlCol="0">
            <a:spAutoFit/>
          </a:bodyPr>
          <a:lstStyle/>
          <a:p>
            <a:pPr algn="just">
              <a:lnSpc>
                <a:spcPct val="150000"/>
              </a:lnSpc>
            </a:pPr>
            <a:r>
              <a:rPr lang="ru-RU" sz="2500" dirty="0" smtClean="0">
                <a:solidFill>
                  <a:srgbClr val="00000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1" name="Picture 3" descr="C:\Users\User_2\Desktop\фото 2019-2020\фото архива\IMG_75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0717" y="2554327"/>
            <a:ext cx="5701283" cy="43036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_2\Desktop\фото музей подготовка к НПК\IMG_18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63" y="1526937"/>
            <a:ext cx="6280484" cy="4186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6463" y="5895474"/>
            <a:ext cx="5911515" cy="369332"/>
          </a:xfrm>
          <a:prstGeom prst="rect">
            <a:avLst/>
          </a:prstGeom>
          <a:noFill/>
        </p:spPr>
        <p:txBody>
          <a:bodyPr wrap="square" rtlCol="0">
            <a:spAutoFit/>
          </a:bodyPr>
          <a:lstStyle/>
          <a:p>
            <a:r>
              <a:rPr lang="ru-RU" dirty="0" smtClean="0"/>
              <a:t>Кучеров Богдан в МКУ Енисейский районный архив </a:t>
            </a:r>
            <a:endParaRPr lang="ru-RU" dirty="0"/>
          </a:p>
        </p:txBody>
      </p:sp>
      <p:sp>
        <p:nvSpPr>
          <p:cNvPr id="6" name="TextBox 5"/>
          <p:cNvSpPr txBox="1"/>
          <p:nvPr/>
        </p:nvSpPr>
        <p:spPr>
          <a:xfrm>
            <a:off x="6701589" y="1648326"/>
            <a:ext cx="4944979" cy="646331"/>
          </a:xfrm>
          <a:prstGeom prst="rect">
            <a:avLst/>
          </a:prstGeom>
          <a:noFill/>
        </p:spPr>
        <p:txBody>
          <a:bodyPr wrap="square" rtlCol="0">
            <a:spAutoFit/>
          </a:bodyPr>
          <a:lstStyle/>
          <a:p>
            <a:r>
              <a:rPr lang="ru-RU" dirty="0" smtClean="0"/>
              <a:t>Материалы архива о ветеранах Енисейского района</a:t>
            </a:r>
            <a:endParaRPr lang="ru-RU" dirty="0"/>
          </a:p>
        </p:txBody>
      </p:sp>
    </p:spTree>
    <p:extLst>
      <p:ext uri="{BB962C8B-B14F-4D97-AF65-F5344CB8AC3E}">
        <p14:creationId xmlns:p14="http://schemas.microsoft.com/office/powerpoint/2010/main" val="1811054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6425" y="3177997"/>
            <a:ext cx="4345577" cy="1325563"/>
          </a:xfrm>
        </p:spPr>
        <p:txBody>
          <a:bodyPr>
            <a:normAutofit fontScale="90000"/>
          </a:bodyPr>
          <a:lstStyle/>
          <a:p>
            <a:pPr algn="r">
              <a:lnSpc>
                <a:spcPct val="150000"/>
              </a:lnSpc>
              <a:spcAft>
                <a:spcPts val="0"/>
              </a:spcAft>
            </a:pPr>
            <a:r>
              <a:rPr lang="ru-RU" sz="3600" dirty="0" smtClean="0">
                <a:effectLst/>
                <a:latin typeface="Calibri" panose="020F0502020204030204" pitchFamily="34" charset="0"/>
                <a:ea typeface="Calibri" panose="020F0502020204030204" pitchFamily="34" charset="0"/>
                <a:cs typeface="Times New Roman" panose="02020603050405020304" pitchFamily="18" charset="0"/>
              </a:rPr>
              <a:t> </a:t>
            </a:r>
            <a:br>
              <a:rPr lang="ru-RU" sz="36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7" name="Прямоугольник 6"/>
          <p:cNvSpPr/>
          <p:nvPr/>
        </p:nvSpPr>
        <p:spPr>
          <a:xfrm>
            <a:off x="6785812" y="422027"/>
            <a:ext cx="5125451" cy="5016758"/>
          </a:xfrm>
          <a:prstGeom prst="rect">
            <a:avLst/>
          </a:prstGeom>
        </p:spPr>
        <p:txBody>
          <a:bodyPr wrap="square">
            <a:spAutoFit/>
          </a:bodyPr>
          <a:lstStyle/>
          <a:p>
            <a:r>
              <a:rPr lang="ru-RU" sz="2000" b="1" dirty="0" smtClean="0">
                <a:solidFill>
                  <a:schemeClr val="bg1"/>
                </a:solidFill>
                <a:latin typeface="Times New Roman" panose="02020603050405020304" pitchFamily="18" charset="0"/>
                <a:cs typeface="Times New Roman" panose="02020603050405020304" pitchFamily="18" charset="0"/>
              </a:rPr>
              <a:t>Задачи</a:t>
            </a:r>
            <a:r>
              <a:rPr lang="ru-RU" sz="2000" b="1" dirty="0">
                <a:solidFill>
                  <a:schemeClr val="bg1"/>
                </a:solidFill>
                <a:latin typeface="Times New Roman" panose="02020603050405020304" pitchFamily="18" charset="0"/>
                <a:cs typeface="Times New Roman" panose="02020603050405020304" pitchFamily="18" charset="0"/>
              </a:rPr>
              <a:t>: </a:t>
            </a:r>
          </a:p>
          <a:p>
            <a:r>
              <a:rPr lang="ru-RU" sz="2000" dirty="0" smtClean="0">
                <a:solidFill>
                  <a:schemeClr val="bg1"/>
                </a:solidFill>
                <a:latin typeface="Times New Roman" panose="02020603050405020304" pitchFamily="18" charset="0"/>
                <a:cs typeface="Times New Roman" panose="02020603050405020304" pitchFamily="18" charset="0"/>
              </a:rPr>
              <a:t>1</a:t>
            </a:r>
            <a:r>
              <a:rPr lang="ru-RU" sz="2000" dirty="0">
                <a:solidFill>
                  <a:schemeClr val="bg1"/>
                </a:solidFill>
                <a:latin typeface="Times New Roman" panose="02020603050405020304" pitchFamily="18" charset="0"/>
                <a:cs typeface="Times New Roman" panose="02020603050405020304" pitchFamily="18" charset="0"/>
              </a:rPr>
              <a:t>.	Организовать  поисковую деятельность учащихся для сбора материалов  периода  Великой Отечественной войны </a:t>
            </a:r>
            <a:r>
              <a:rPr lang="ru-RU" sz="2000" dirty="0" smtClean="0">
                <a:solidFill>
                  <a:schemeClr val="bg1"/>
                </a:solidFill>
                <a:latin typeface="Times New Roman" panose="02020603050405020304" pitchFamily="18" charset="0"/>
                <a:cs typeface="Times New Roman" panose="02020603050405020304" pitchFamily="18" charset="0"/>
              </a:rPr>
              <a:t>среди учащихся, </a:t>
            </a:r>
            <a:r>
              <a:rPr lang="ru-RU" sz="2000" dirty="0">
                <a:solidFill>
                  <a:schemeClr val="bg1"/>
                </a:solidFill>
                <a:latin typeface="Times New Roman" panose="02020603050405020304" pitchFamily="18" charset="0"/>
                <a:cs typeface="Times New Roman" panose="02020603050405020304" pitchFamily="18" charset="0"/>
              </a:rPr>
              <a:t>педагогов, жителей Енисейского района;</a:t>
            </a:r>
          </a:p>
          <a:p>
            <a:r>
              <a:rPr lang="ru-RU" sz="2000" dirty="0">
                <a:solidFill>
                  <a:schemeClr val="bg1"/>
                </a:solidFill>
                <a:latin typeface="Times New Roman" panose="02020603050405020304" pitchFamily="18" charset="0"/>
                <a:cs typeface="Times New Roman" panose="02020603050405020304" pitchFamily="18" charset="0"/>
              </a:rPr>
              <a:t>2.	Подготовить и отобрать экспонаты для музейной  выставки;</a:t>
            </a:r>
          </a:p>
          <a:p>
            <a:r>
              <a:rPr lang="ru-RU" sz="2000" dirty="0">
                <a:solidFill>
                  <a:schemeClr val="bg1"/>
                </a:solidFill>
                <a:latin typeface="Times New Roman" panose="02020603050405020304" pitchFamily="18" charset="0"/>
                <a:cs typeface="Times New Roman" panose="02020603050405020304" pitchFamily="18" charset="0"/>
              </a:rPr>
              <a:t>3.	Оформить выставку «Экспозиция неизвестных фактов»;</a:t>
            </a:r>
          </a:p>
          <a:p>
            <a:r>
              <a:rPr lang="ru-RU" sz="2000" dirty="0">
                <a:solidFill>
                  <a:schemeClr val="bg1"/>
                </a:solidFill>
                <a:latin typeface="Times New Roman" panose="02020603050405020304" pitchFamily="18" charset="0"/>
                <a:cs typeface="Times New Roman" panose="02020603050405020304" pitchFamily="18" charset="0"/>
              </a:rPr>
              <a:t>4.	Организовать работу выставки в МБОУ Озерновская СОШ № 47 с. Озерное,  Енисейского района, в рамках музейного мероприятия – «Исторического съезда» (май 2021г. с участием МКУ «Енисейский районный архив</a:t>
            </a:r>
            <a:r>
              <a:rPr lang="ru-RU" sz="2000" dirty="0" smtClean="0">
                <a:solidFill>
                  <a:schemeClr val="bg1"/>
                </a:solidFill>
                <a:latin typeface="Times New Roman" panose="02020603050405020304" pitchFamily="18" charset="0"/>
                <a:cs typeface="Times New Roman" panose="02020603050405020304" pitchFamily="18" charset="0"/>
              </a:rPr>
              <a:t>»).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F:\DCIM\101MSDCF\IMG_19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370721" cy="42471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CIM\101MSDCF\IMG_1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26" y="4275221"/>
            <a:ext cx="3874169" cy="25827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89358" y="5566610"/>
            <a:ext cx="5317958" cy="1200329"/>
          </a:xfrm>
          <a:prstGeom prst="rect">
            <a:avLst/>
          </a:prstGeom>
          <a:noFill/>
        </p:spPr>
        <p:txBody>
          <a:bodyPr wrap="square" rtlCol="0">
            <a:spAutoFit/>
          </a:bodyPr>
          <a:lstStyle/>
          <a:p>
            <a:r>
              <a:rPr lang="ru-RU" dirty="0" smtClean="0"/>
              <a:t>Подготовка выставки «Экспозиция неизвестных фактов»</a:t>
            </a:r>
          </a:p>
          <a:p>
            <a:r>
              <a:rPr lang="ru-RU" dirty="0" smtClean="0"/>
              <a:t>Актив школьного музея: Маркова Валерия., Хайруллина </a:t>
            </a:r>
            <a:r>
              <a:rPr lang="ru-RU" dirty="0" err="1" smtClean="0"/>
              <a:t>Самира</a:t>
            </a:r>
            <a:r>
              <a:rPr lang="ru-RU" dirty="0" smtClean="0"/>
              <a:t>.</a:t>
            </a:r>
            <a:endParaRPr lang="ru-RU" dirty="0"/>
          </a:p>
        </p:txBody>
      </p:sp>
    </p:spTree>
    <p:extLst>
      <p:ext uri="{BB962C8B-B14F-4D97-AF65-F5344CB8AC3E}">
        <p14:creationId xmlns:p14="http://schemas.microsoft.com/office/powerpoint/2010/main" val="300926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232" y="4540614"/>
            <a:ext cx="5883442" cy="1877437"/>
          </a:xfrm>
          <a:prstGeom prst="rect">
            <a:avLst/>
          </a:prstGeom>
          <a:noFill/>
        </p:spPr>
        <p:txBody>
          <a:bodyPr wrap="square" rtlCol="0">
            <a:spAutoFit/>
          </a:bodyPr>
          <a:lstStyle/>
          <a:p>
            <a:pPr algn="ctr"/>
            <a:endParaRPr lang="ru-RU" sz="2000" b="1" dirty="0" smtClean="0">
              <a:solidFill>
                <a:schemeClr val="bg1"/>
              </a:solidFill>
              <a:latin typeface="Times New Roman" panose="02020603050405020304" pitchFamily="18" charset="0"/>
              <a:cs typeface="Times New Roman" panose="02020603050405020304" pitchFamily="18" charset="0"/>
            </a:endParaRPr>
          </a:p>
          <a:p>
            <a:pPr algn="ctr"/>
            <a:r>
              <a:rPr lang="ru-RU" sz="1600" b="1" dirty="0" smtClean="0">
                <a:solidFill>
                  <a:schemeClr val="bg1"/>
                </a:solidFill>
                <a:latin typeface="Times New Roman" panose="02020603050405020304" pitchFamily="18" charset="0"/>
                <a:cs typeface="Times New Roman" panose="02020603050405020304" pitchFamily="18" charset="0"/>
              </a:rPr>
              <a:t> </a:t>
            </a:r>
            <a:r>
              <a:rPr lang="ru-RU" sz="1600" b="1" dirty="0">
                <a:solidFill>
                  <a:schemeClr val="bg1"/>
                </a:solidFill>
                <a:latin typeface="Times New Roman" panose="02020603050405020304" pitchFamily="18" charset="0"/>
                <a:cs typeface="Times New Roman" panose="02020603050405020304" pitchFamily="18" charset="0"/>
              </a:rPr>
              <a:t>За 2020-2021 год инициативная  группа  школьного музея провела   большую поисковую  работу среди учеников, педагогов, родителей, жителей с. Озерное, по привлечению новых экспонатов (основной фонд школьного музея пополнился  более 50 подлинными экспонатами)  периода Великой Отечественной войны 1941-1945 года. </a:t>
            </a:r>
          </a:p>
        </p:txBody>
      </p:sp>
      <p:sp>
        <p:nvSpPr>
          <p:cNvPr id="6" name="TextBox 5"/>
          <p:cNvSpPr txBox="1"/>
          <p:nvPr/>
        </p:nvSpPr>
        <p:spPr>
          <a:xfrm>
            <a:off x="6352674" y="276726"/>
            <a:ext cx="5839328" cy="2369880"/>
          </a:xfrm>
          <a:prstGeom prst="rect">
            <a:avLst/>
          </a:prstGeom>
          <a:noFill/>
        </p:spPr>
        <p:txBody>
          <a:bodyPr wrap="square" rtlCol="0">
            <a:spAutoFit/>
          </a:bodyPr>
          <a:lstStyle/>
          <a:p>
            <a:pPr algn="just"/>
            <a:r>
              <a:rPr lang="ru-RU" sz="2000" b="1" dirty="0" smtClean="0">
                <a:solidFill>
                  <a:schemeClr val="bg1"/>
                </a:solidFill>
                <a:latin typeface="Times New Roman" panose="02020603050405020304" pitchFamily="18" charset="0"/>
                <a:cs typeface="Times New Roman" panose="02020603050405020304" pitchFamily="18" charset="0"/>
              </a:rPr>
              <a:t>Актуальность</a:t>
            </a:r>
            <a:r>
              <a:rPr lang="ru-RU" sz="2000" b="1" dirty="0">
                <a:solidFill>
                  <a:schemeClr val="bg1"/>
                </a:solidFill>
                <a:latin typeface="Times New Roman" panose="02020603050405020304" pitchFamily="18" charset="0"/>
                <a:cs typeface="Times New Roman" panose="02020603050405020304" pitchFamily="18" charset="0"/>
              </a:rPr>
              <a:t>:</a:t>
            </a:r>
            <a:r>
              <a:rPr lang="ru-RU" sz="2000" dirty="0">
                <a:solidFill>
                  <a:schemeClr val="bg1"/>
                </a:solidFill>
                <a:latin typeface="Times New Roman" panose="02020603050405020304" pitchFamily="18" charset="0"/>
                <a:cs typeface="Times New Roman" panose="02020603050405020304" pitchFamily="18" charset="0"/>
              </a:rPr>
              <a:t> </a:t>
            </a:r>
            <a:r>
              <a:rPr lang="ru-RU" sz="1600" i="1" dirty="0">
                <a:solidFill>
                  <a:schemeClr val="bg1"/>
                </a:solidFill>
                <a:latin typeface="Times New Roman" panose="02020603050405020304" pitchFamily="18" charset="0"/>
                <a:cs typeface="Times New Roman" panose="02020603050405020304" pitchFamily="18" charset="0"/>
              </a:rPr>
              <a:t>2021 год в истории России памятный, -  80-лет с начала Великой Отечественной войны. Тема войны и сегодня продолжает оставаться «белым пятном» в истории страны. Мы многое не знаем о тех солдатах, кто пропал без вести, о тех, кто остался неизвестным и похоронен в братских могилах. Прошло много времени,  и в настоящее время  находятся новые, неизвестные документы, которые многое могут рассказать о том страшном, военном периоде ВОВ. </a:t>
            </a:r>
            <a:endParaRPr lang="ru-RU" sz="1600" i="1" dirty="0" smtClean="0">
              <a:solidFill>
                <a:schemeClr val="bg1"/>
              </a:solidFill>
              <a:latin typeface="Times New Roman" panose="02020603050405020304" pitchFamily="18" charset="0"/>
              <a:cs typeface="Times New Roman" panose="02020603050405020304" pitchFamily="18" charset="0"/>
            </a:endParaRPr>
          </a:p>
          <a:p>
            <a:pPr algn="just"/>
            <a:endParaRPr lang="ru-RU" sz="1600" b="1" dirty="0">
              <a:solidFill>
                <a:schemeClr val="bg1"/>
              </a:solidFill>
              <a:latin typeface="Times New Roman" panose="02020603050405020304" pitchFamily="18" charset="0"/>
              <a:cs typeface="Times New Roman" panose="02020603050405020304" pitchFamily="18" charset="0"/>
            </a:endParaRPr>
          </a:p>
        </p:txBody>
      </p:sp>
      <p:pic>
        <p:nvPicPr>
          <p:cNvPr id="3075" name="Picture 3" descr="C:\Users\User_2\Downloads\20210325_1327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188" y="0"/>
            <a:ext cx="6054151" cy="45406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674" y="2347205"/>
            <a:ext cx="3178580" cy="371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2893" y="4540614"/>
            <a:ext cx="3278355" cy="21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531254" y="2347205"/>
            <a:ext cx="2660745" cy="2031325"/>
          </a:xfrm>
          <a:prstGeom prst="rect">
            <a:avLst/>
          </a:prstGeom>
          <a:noFill/>
        </p:spPr>
        <p:txBody>
          <a:bodyPr wrap="square" rtlCol="0">
            <a:spAutoFit/>
          </a:bodyPr>
          <a:lstStyle/>
          <a:p>
            <a:r>
              <a:rPr lang="ru-RU" dirty="0" smtClean="0"/>
              <a:t>Экспонаты школьного музея:</a:t>
            </a:r>
          </a:p>
          <a:p>
            <a:r>
              <a:rPr lang="ru-RU" dirty="0" smtClean="0"/>
              <a:t>Карманный песенник </a:t>
            </a:r>
            <a:r>
              <a:rPr lang="ru-RU" dirty="0" err="1" smtClean="0"/>
              <a:t>Буренко</a:t>
            </a:r>
            <a:r>
              <a:rPr lang="ru-RU" dirty="0" smtClean="0"/>
              <a:t> П. П. 1944-1945 год;</a:t>
            </a:r>
          </a:p>
          <a:p>
            <a:r>
              <a:rPr lang="ru-RU" dirty="0" smtClean="0"/>
              <a:t>Фронтовое письмо </a:t>
            </a:r>
            <a:r>
              <a:rPr lang="ru-RU" dirty="0" err="1" smtClean="0"/>
              <a:t>Худышкина</a:t>
            </a:r>
            <a:r>
              <a:rPr lang="ru-RU" dirty="0" smtClean="0"/>
              <a:t> Н. – 1942 г.</a:t>
            </a:r>
            <a:endParaRPr lang="ru-RU" dirty="0"/>
          </a:p>
        </p:txBody>
      </p:sp>
      <p:pic>
        <p:nvPicPr>
          <p:cNvPr id="8" name="Picture 3" descr="C:\Users\User_2\Downloads\20210325_1327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588" y="152400"/>
            <a:ext cx="6054151" cy="45406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User_2\Downloads\20210325_1327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88" y="304800"/>
            <a:ext cx="6054151" cy="454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26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7026443" y="1392989"/>
            <a:ext cx="4908883" cy="5332663"/>
          </a:xfrm>
        </p:spPr>
        <p:txBody>
          <a:bodyPr>
            <a:normAutofit fontScale="25000" lnSpcReduction="20000"/>
          </a:bodyPr>
          <a:lstStyle/>
          <a:p>
            <a:pPr marL="0" indent="0">
              <a:buNone/>
            </a:pPr>
            <a:endParaRPr lang="ru-RU" sz="1400" dirty="0"/>
          </a:p>
          <a:p>
            <a:endParaRPr lang="ru-RU" sz="1400" dirty="0" smtClean="0"/>
          </a:p>
          <a:p>
            <a:pPr algn="just"/>
            <a:r>
              <a:rPr lang="ru-RU" sz="5600" dirty="0" smtClean="0"/>
              <a:t>Выставка размещена  </a:t>
            </a:r>
            <a:r>
              <a:rPr lang="ru-RU" sz="5600" dirty="0"/>
              <a:t>в холле 2 этажа МБОУ Озерновская СОШ № 47. </a:t>
            </a:r>
            <a:endParaRPr lang="ru-RU" sz="5600" dirty="0" smtClean="0"/>
          </a:p>
          <a:p>
            <a:pPr algn="just"/>
            <a:r>
              <a:rPr lang="ru-RU" sz="5600" dirty="0"/>
              <a:t>Ф</a:t>
            </a:r>
            <a:r>
              <a:rPr lang="ru-RU" sz="5600" dirty="0" smtClean="0"/>
              <a:t>отодокументы</a:t>
            </a:r>
            <a:r>
              <a:rPr lang="ru-RU" sz="5600" dirty="0"/>
              <a:t>, газетные вырезки, и большая часть информации  размещена на стенде, к которому есть удобный подход и круговой обзор.  </a:t>
            </a:r>
            <a:endParaRPr lang="ru-RU" sz="5600" dirty="0" smtClean="0"/>
          </a:p>
          <a:p>
            <a:pPr algn="just"/>
            <a:r>
              <a:rPr lang="ru-RU" sz="5600" dirty="0" smtClean="0"/>
              <a:t>На </a:t>
            </a:r>
            <a:r>
              <a:rPr lang="ru-RU" sz="5600" dirty="0"/>
              <a:t>переднем плане представлены иллюстративные фотоматериалы, которые рассказывают об участниках и ветеранах ВОВ Енисейского района, их подвигах и вкладе в Великую Победу.  </a:t>
            </a:r>
            <a:endParaRPr lang="ru-RU" sz="5600" dirty="0" smtClean="0"/>
          </a:p>
          <a:p>
            <a:pPr algn="just"/>
            <a:r>
              <a:rPr lang="ru-RU" sz="5600" dirty="0" smtClean="0"/>
              <a:t>В </a:t>
            </a:r>
            <a:r>
              <a:rPr lang="ru-RU" sz="5600" dirty="0"/>
              <a:t>разделе  «Экспозиция неизвестных фактов», в закрытых витринах выставлены  рукописные, подлинные документы военного времени. Особо ценными  экспонатами являются: фронтовой дневник неизвестного солдата - 1941-1942 год, рукописный песенник 1945 года (</a:t>
            </a:r>
            <a:r>
              <a:rPr lang="ru-RU" sz="5600" dirty="0" err="1"/>
              <a:t>Буренко</a:t>
            </a:r>
            <a:r>
              <a:rPr lang="ru-RU" sz="5600" dirty="0"/>
              <a:t> П. П.). Солдатские письма </a:t>
            </a:r>
            <a:r>
              <a:rPr lang="ru-RU" sz="5600" dirty="0" err="1"/>
              <a:t>Худышкина</a:t>
            </a:r>
            <a:r>
              <a:rPr lang="ru-RU" sz="5600" dirty="0"/>
              <a:t> Н. -  1942 года, и гвардии майора Розина П. </a:t>
            </a:r>
            <a:r>
              <a:rPr lang="ru-RU" sz="5600" dirty="0" smtClean="0"/>
              <a:t>И.</a:t>
            </a:r>
          </a:p>
          <a:p>
            <a:pPr algn="just"/>
            <a:r>
              <a:rPr lang="ru-RU" sz="5600" dirty="0"/>
              <a:t>М</a:t>
            </a:r>
            <a:r>
              <a:rPr lang="ru-RU" sz="5600" dirty="0" smtClean="0"/>
              <a:t>узейные  </a:t>
            </a:r>
            <a:r>
              <a:rPr lang="ru-RU" sz="5600" dirty="0"/>
              <a:t>предметы: юбилейные медали, боевые награды:  Орден Великой Отечественной войны 2 степени, медаль «За Боевые заслуги», Орден «Красной </a:t>
            </a:r>
            <a:r>
              <a:rPr lang="ru-RU" sz="5600" dirty="0" smtClean="0"/>
              <a:t>Звезды».</a:t>
            </a:r>
            <a:endParaRPr lang="ru-RU" sz="5600" dirty="0"/>
          </a:p>
        </p:txBody>
      </p:sp>
      <p:sp>
        <p:nvSpPr>
          <p:cNvPr id="3" name="Заголовок 2"/>
          <p:cNvSpPr>
            <a:spLocks noGrp="1"/>
          </p:cNvSpPr>
          <p:nvPr>
            <p:ph type="title"/>
          </p:nvPr>
        </p:nvSpPr>
        <p:spPr/>
        <p:txBody>
          <a:bodyPr>
            <a:normAutofit/>
          </a:bodyPr>
          <a:lstStyle/>
          <a:p>
            <a:r>
              <a:rPr lang="ru-RU" sz="3200" dirty="0">
                <a:solidFill>
                  <a:schemeClr val="bg1"/>
                </a:solidFill>
              </a:rPr>
              <a:t>Доступность и наглядность информации: Информационный блок выставки: </a:t>
            </a:r>
            <a:r>
              <a:rPr lang="ru-RU" sz="3200" dirty="0">
                <a:solidFill>
                  <a:srgbClr val="FF0000"/>
                </a:solidFill>
              </a:rPr>
              <a:t>«Война. Победа. Память» </a:t>
            </a:r>
          </a:p>
        </p:txBody>
      </p:sp>
      <p:pic>
        <p:nvPicPr>
          <p:cNvPr id="4100" name="Picture 4" descr="F:\DCIM\101MSDCF\IMG_19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 y="1392989"/>
            <a:ext cx="4692316" cy="312821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F:\DCIM\101MSDCF\IMG_1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722" y="4903900"/>
            <a:ext cx="2784766" cy="18565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DCIM\101MSDCF\IMG_19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34568"/>
            <a:ext cx="3886200" cy="22258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200" y="4534568"/>
            <a:ext cx="2526632" cy="369332"/>
          </a:xfrm>
          <a:prstGeom prst="rect">
            <a:avLst/>
          </a:prstGeom>
          <a:noFill/>
        </p:spPr>
        <p:txBody>
          <a:bodyPr wrap="square" rtlCol="0">
            <a:spAutoFit/>
          </a:bodyPr>
          <a:lstStyle/>
          <a:p>
            <a:r>
              <a:rPr lang="ru-RU" dirty="0" smtClean="0"/>
              <a:t>Авторы выставки</a:t>
            </a:r>
            <a:endParaRPr lang="ru-RU" dirty="0"/>
          </a:p>
        </p:txBody>
      </p:sp>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420" y="1392989"/>
            <a:ext cx="2083918" cy="261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578186">
            <a:off x="9076247" y="5286823"/>
            <a:ext cx="1218585" cy="190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F:\DCIM\101MSDCF\IMG_1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122" y="5056300"/>
            <a:ext cx="2784766" cy="185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72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4189" y="4343400"/>
            <a:ext cx="4515202" cy="2308324"/>
          </a:xfrm>
          <a:prstGeom prst="rect">
            <a:avLst/>
          </a:prstGeom>
          <a:noFill/>
        </p:spPr>
        <p:txBody>
          <a:bodyPr wrap="square" rtlCol="0">
            <a:spAutoFit/>
          </a:bodyPr>
          <a:lstStyle/>
          <a:p>
            <a:pPr algn="just"/>
            <a:r>
              <a:rPr lang="ru-RU" dirty="0">
                <a:solidFill>
                  <a:schemeClr val="bg1"/>
                </a:solidFill>
                <a:latin typeface="Times New Roman" panose="02020603050405020304" pitchFamily="18" charset="0"/>
                <a:cs typeface="Times New Roman" panose="02020603050405020304" pitchFamily="18" charset="0"/>
              </a:rPr>
              <a:t>Отдельно представлены экспонаты - плащ-палатка, пилотка, ящик для  снарядов,  лампа из патрона, офицерский планшет, и др. С их помощью можно как бы реконструировать военное событие, и наглядно его  представить. Они сгруппированные в мини – выставку «В блиндаже». </a:t>
            </a:r>
          </a:p>
        </p:txBody>
      </p:sp>
      <p:pic>
        <p:nvPicPr>
          <p:cNvPr id="6150" name="Picture 6" descr="C:\Users\User_2\Desktop\Моё Красноярье 2020\Фото юли ВОВ\DSC00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6620" y="2554887"/>
            <a:ext cx="2250264" cy="1879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9075" y="397042"/>
            <a:ext cx="2911642" cy="369332"/>
          </a:xfrm>
          <a:prstGeom prst="rect">
            <a:avLst/>
          </a:prstGeom>
          <a:noFill/>
        </p:spPr>
        <p:txBody>
          <a:bodyPr wrap="square" rtlCol="0">
            <a:spAutoFit/>
          </a:bodyPr>
          <a:lstStyle/>
          <a:p>
            <a:r>
              <a:rPr lang="ru-RU" dirty="0"/>
              <a:t>В</a:t>
            </a:r>
            <a:r>
              <a:rPr lang="ru-RU" dirty="0" smtClean="0"/>
              <a:t>ыставка </a:t>
            </a:r>
            <a:r>
              <a:rPr lang="ru-RU" dirty="0"/>
              <a:t>«В блиндаже». </a:t>
            </a:r>
          </a:p>
        </p:txBody>
      </p:sp>
      <p:pic>
        <p:nvPicPr>
          <p:cNvPr id="5" name="Picture 4" descr="F:\DCIM\101MSDCF\IMG_19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632" y="250478"/>
            <a:ext cx="5247774" cy="34985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391" y="4620126"/>
            <a:ext cx="2902950" cy="193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F:\DCIM\101MSDCF\IMG_19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07" y="962524"/>
            <a:ext cx="3930317" cy="5895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DCIM\101MSDCF\IMG_19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032" y="402878"/>
            <a:ext cx="5247774" cy="349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835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0958" y="962526"/>
            <a:ext cx="5731042" cy="5342021"/>
          </a:xfrm>
        </p:spPr>
        <p:txBody>
          <a:bodyPr>
            <a:normAutofit/>
          </a:bodyPr>
          <a:lstStyle/>
          <a:p>
            <a:pPr marL="0" indent="0">
              <a:buNone/>
            </a:pPr>
            <a:r>
              <a:rPr lang="ru-RU" sz="2400" dirty="0">
                <a:solidFill>
                  <a:schemeClr val="bg1"/>
                </a:solidFill>
                <a:latin typeface="Times New Roman" panose="02020603050405020304" pitchFamily="18" charset="0"/>
                <a:cs typeface="Times New Roman" panose="02020603050405020304" pitchFamily="18" charset="0"/>
              </a:rPr>
              <a:t>В школьный музей принесли уникальный экспонат, подлинный рукописный дневник неизвестного солдата 1941-1942 года.  У этого документа  тяжелая история, от него просто избавились, за ненадобностью - выбросили. Идет время, и старые вещи: книги, фотографии, документы люди выбрасывают, не читая. Так история предается забвению. Но так не  случилось  с нашим дневником, хотя состояние его было плачевным.  Именно подлинные документы являются ценным историческим материалом, на котором нужно изучать историю </a:t>
            </a:r>
            <a:r>
              <a:rPr lang="ru-RU" sz="2400" dirty="0" smtClean="0">
                <a:solidFill>
                  <a:schemeClr val="bg1"/>
                </a:solidFill>
                <a:latin typeface="Times New Roman" panose="02020603050405020304" pitchFamily="18" charset="0"/>
                <a:cs typeface="Times New Roman" panose="02020603050405020304" pitchFamily="18" charset="0"/>
              </a:rPr>
              <a:t>нашей</a:t>
            </a: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782053" y="204537"/>
            <a:ext cx="10118558" cy="685800"/>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                           </a:t>
            </a:r>
            <a:r>
              <a:rPr lang="ru-RU" sz="2800" dirty="0" smtClean="0">
                <a:solidFill>
                  <a:schemeClr val="bg1"/>
                </a:solidFill>
                <a:latin typeface="Times New Roman" panose="02020603050405020304" pitchFamily="18" charset="0"/>
                <a:cs typeface="Times New Roman" panose="02020603050405020304" pitchFamily="18" charset="0"/>
              </a:rPr>
              <a:t>Фронтовой дневник -   неизвестные факты</a:t>
            </a:r>
            <a:endParaRPr lang="ru-RU" sz="2800" dirty="0">
              <a:solidFill>
                <a:schemeClr val="bg1"/>
              </a:solidFill>
              <a:latin typeface="Times New Roman" panose="02020603050405020304" pitchFamily="18" charset="0"/>
              <a:cs typeface="Times New Roman" panose="02020603050405020304" pitchFamily="18" charset="0"/>
            </a:endParaRPr>
          </a:p>
        </p:txBody>
      </p:sp>
      <p:pic>
        <p:nvPicPr>
          <p:cNvPr id="4" name="Picture 2" descr="F:\DCIM\101MSDCF\IMG_19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52" y="792078"/>
            <a:ext cx="6065921" cy="404394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_2\Downloads\20210325_132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91" y="4090068"/>
            <a:ext cx="3369733" cy="2527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53853" y="6197952"/>
            <a:ext cx="2719135" cy="369332"/>
          </a:xfrm>
          <a:prstGeom prst="rect">
            <a:avLst/>
          </a:prstGeom>
          <a:noFill/>
        </p:spPr>
        <p:txBody>
          <a:bodyPr wrap="square" rtlCol="0">
            <a:spAutoFit/>
          </a:bodyPr>
          <a:lstStyle/>
          <a:p>
            <a:r>
              <a:rPr lang="ru-RU" dirty="0" smtClean="0"/>
              <a:t>Дневник 1941-1942 года</a:t>
            </a:r>
            <a:endParaRPr lang="ru-RU" dirty="0"/>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853" y="3461208"/>
            <a:ext cx="2368156" cy="274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45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3693696"/>
            <a:ext cx="4407568" cy="2402305"/>
          </a:xfrm>
        </p:spPr>
        <p:txBody>
          <a:bodyPr/>
          <a:lstStyle/>
          <a:p>
            <a:pPr marL="0" indent="0">
              <a:buNone/>
            </a:pPr>
            <a:endParaRPr lang="ru-RU" dirty="0"/>
          </a:p>
        </p:txBody>
      </p:sp>
      <p:sp>
        <p:nvSpPr>
          <p:cNvPr id="2" name="Заголовок 1"/>
          <p:cNvSpPr>
            <a:spLocks noGrp="1"/>
          </p:cNvSpPr>
          <p:nvPr>
            <p:ph type="title"/>
          </p:nvPr>
        </p:nvSpPr>
        <p:spPr>
          <a:xfrm>
            <a:off x="457200" y="493295"/>
            <a:ext cx="11405938" cy="818147"/>
          </a:xfrm>
        </p:spPr>
        <p:txBody>
          <a:bodyPr>
            <a:normAutofit fontScale="90000"/>
          </a:bodyPr>
          <a:lstStyle/>
          <a:p>
            <a:pPr algn="ctr"/>
            <a:r>
              <a:rPr lang="ru-RU" sz="2000" b="1" dirty="0" smtClean="0">
                <a:solidFill>
                  <a:schemeClr val="bg1"/>
                </a:solidFill>
                <a:latin typeface="Times New Roman" panose="02020603050405020304" pitchFamily="18" charset="0"/>
                <a:cs typeface="Times New Roman" panose="02020603050405020304" pitchFamily="18" charset="0"/>
              </a:rPr>
              <a:t/>
            </a:r>
            <a:br>
              <a:rPr lang="ru-RU" sz="2000" b="1" dirty="0" smtClean="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Новые факты о Великой Отечественной войне </a:t>
            </a:r>
            <a:br>
              <a:rPr lang="ru-RU" sz="2000" b="1" dirty="0" smtClean="0">
                <a:solidFill>
                  <a:schemeClr val="bg1"/>
                </a:solidFill>
                <a:latin typeface="Times New Roman" panose="02020603050405020304" pitchFamily="18" charset="0"/>
                <a:cs typeface="Times New Roman" panose="02020603050405020304" pitchFamily="18" charset="0"/>
              </a:rPr>
            </a:br>
            <a:r>
              <a:rPr lang="ru-RU" sz="1800" b="1" dirty="0" smtClean="0">
                <a:solidFill>
                  <a:schemeClr val="bg1"/>
                </a:solidFill>
                <a:latin typeface="Times New Roman" panose="02020603050405020304" pitchFamily="18" charset="0"/>
                <a:cs typeface="Times New Roman" panose="02020603050405020304" pitchFamily="18" charset="0"/>
              </a:rPr>
              <a:t>Оказалось</a:t>
            </a:r>
            <a:r>
              <a:rPr lang="ru-RU" sz="1800" b="1" dirty="0">
                <a:solidFill>
                  <a:schemeClr val="bg1"/>
                </a:solidFill>
                <a:latin typeface="Times New Roman" panose="02020603050405020304" pitchFamily="18" charset="0"/>
                <a:cs typeface="Times New Roman" panose="02020603050405020304" pitchFamily="18" charset="0"/>
              </a:rPr>
              <a:t>, фронтовой дневник -  свидетель начала Великой Отечественной войны, и участник боев на Украине, под Харьковом.  Главный герой – неизвестный молодой солдатик, курсант военного училища связи в Солнечногорске (под Москвой), звали его Вася. </a:t>
            </a:r>
          </a:p>
        </p:txBody>
      </p:sp>
      <p:sp>
        <p:nvSpPr>
          <p:cNvPr id="8" name="TextBox 7"/>
          <p:cNvSpPr txBox="1"/>
          <p:nvPr/>
        </p:nvSpPr>
        <p:spPr>
          <a:xfrm>
            <a:off x="3489159" y="4499813"/>
            <a:ext cx="3777916" cy="2308324"/>
          </a:xfrm>
          <a:prstGeom prst="rect">
            <a:avLst/>
          </a:prstGeom>
          <a:noFill/>
        </p:spPr>
        <p:txBody>
          <a:bodyPr wrap="square" rtlCol="0">
            <a:spAutoFit/>
          </a:bodyPr>
          <a:lstStyle/>
          <a:p>
            <a:pPr algn="just"/>
            <a:r>
              <a:rPr lang="ru-RU" sz="1600" b="1" dirty="0" smtClean="0">
                <a:solidFill>
                  <a:schemeClr val="bg1"/>
                </a:solidFill>
                <a:latin typeface="Times New Roman" panose="02020603050405020304" pitchFamily="18" charset="0"/>
                <a:cs typeface="Times New Roman" panose="02020603050405020304" pitchFamily="18" charset="0"/>
              </a:rPr>
              <a:t>Дневник неизвестного солдата 1941-1942 год</a:t>
            </a:r>
            <a:r>
              <a:rPr lang="ru-RU" sz="1600" b="1" dirty="0">
                <a:solidFill>
                  <a:schemeClr val="bg1"/>
                </a:solidFill>
                <a:latin typeface="Times New Roman" panose="02020603050405020304" pitchFamily="18" charset="0"/>
                <a:cs typeface="Times New Roman" panose="02020603050405020304" pitchFamily="18" charset="0"/>
              </a:rPr>
              <a:t>. </a:t>
            </a:r>
            <a:r>
              <a:rPr lang="ru-RU" sz="1600" b="1" dirty="0" smtClean="0">
                <a:solidFill>
                  <a:schemeClr val="bg1"/>
                </a:solidFill>
                <a:latin typeface="Times New Roman" panose="02020603050405020304" pitchFamily="18" charset="0"/>
                <a:cs typeface="Times New Roman" panose="02020603050405020304" pitchFamily="18" charset="0"/>
              </a:rPr>
              <a:t>Ученица  </a:t>
            </a:r>
            <a:r>
              <a:rPr lang="ru-RU" sz="1600" b="1" dirty="0">
                <a:solidFill>
                  <a:schemeClr val="bg1"/>
                </a:solidFill>
                <a:latin typeface="Times New Roman" panose="02020603050405020304" pitchFamily="18" charset="0"/>
                <a:cs typeface="Times New Roman" panose="02020603050405020304" pitchFamily="18" charset="0"/>
              </a:rPr>
              <a:t>8 класса – </a:t>
            </a:r>
            <a:r>
              <a:rPr lang="ru-RU" sz="1600" b="1" dirty="0" smtClean="0">
                <a:solidFill>
                  <a:schemeClr val="bg1"/>
                </a:solidFill>
                <a:latin typeface="Times New Roman" panose="02020603050405020304" pitchFamily="18" charset="0"/>
                <a:cs typeface="Times New Roman" panose="02020603050405020304" pitchFamily="18" charset="0"/>
              </a:rPr>
              <a:t>Маркова Валерия изучила </a:t>
            </a:r>
            <a:r>
              <a:rPr lang="ru-RU" sz="1600" b="1" dirty="0">
                <a:solidFill>
                  <a:schemeClr val="bg1"/>
                </a:solidFill>
                <a:latin typeface="Times New Roman" panose="02020603050405020304" pitchFamily="18" charset="0"/>
                <a:cs typeface="Times New Roman" panose="02020603050405020304" pitchFamily="18" charset="0"/>
              </a:rPr>
              <a:t>фронтовой, рукописный дневник (на это ушло три месяца), была сделана текстовая версия, подготовлена экскурсия.  </a:t>
            </a:r>
            <a:br>
              <a:rPr lang="ru-RU" sz="1600" b="1" dirty="0">
                <a:solidFill>
                  <a:schemeClr val="bg1"/>
                </a:solidFill>
                <a:latin typeface="Times New Roman" panose="02020603050405020304" pitchFamily="18" charset="0"/>
                <a:cs typeface="Times New Roman" panose="02020603050405020304" pitchFamily="18" charset="0"/>
              </a:rPr>
            </a:br>
            <a:r>
              <a:rPr lang="ru-RU" sz="1600" b="1" dirty="0">
                <a:solidFill>
                  <a:schemeClr val="bg1"/>
                </a:solidFill>
                <a:latin typeface="Times New Roman" panose="02020603050405020304" pitchFamily="18" charset="0"/>
                <a:cs typeface="Times New Roman" panose="02020603050405020304" pitchFamily="18" charset="0"/>
              </a:rPr>
              <a:t>И потрепанная, пожелтевшая тетрадь, исписанная мелким почерком, заговорила. </a:t>
            </a:r>
          </a:p>
        </p:txBody>
      </p:sp>
      <p:pic>
        <p:nvPicPr>
          <p:cNvPr id="8194" name="Picture 2" descr="F:\DCIM\101MSDCF\IMG_1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68" y="1925542"/>
            <a:ext cx="3104147" cy="465622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337" y="1654930"/>
            <a:ext cx="4266663" cy="284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932" y="1451476"/>
            <a:ext cx="441960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152" y="4583113"/>
            <a:ext cx="311467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315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1" y="1825625"/>
            <a:ext cx="10784305" cy="4351338"/>
          </a:xfrm>
        </p:spPr>
        <p:txBody>
          <a:bodyPr/>
          <a:lstStyle/>
          <a:p>
            <a:pPr marL="0" indent="0">
              <a:buNone/>
            </a:pPr>
            <a:endParaRPr lang="ru-RU" dirty="0"/>
          </a:p>
        </p:txBody>
      </p:sp>
      <p:sp>
        <p:nvSpPr>
          <p:cNvPr id="2" name="Заголовок 1"/>
          <p:cNvSpPr>
            <a:spLocks noGrp="1"/>
          </p:cNvSpPr>
          <p:nvPr>
            <p:ph type="title"/>
          </p:nvPr>
        </p:nvSpPr>
        <p:spPr>
          <a:xfrm>
            <a:off x="794084" y="168443"/>
            <a:ext cx="10643936" cy="1503946"/>
          </a:xfrm>
        </p:spPr>
        <p:txBody>
          <a:bodyPr>
            <a:noAutofit/>
          </a:bodyPr>
          <a:lstStyle/>
          <a:p>
            <a:r>
              <a:rPr lang="ru-RU" sz="1600" dirty="0" smtClean="0">
                <a:solidFill>
                  <a:schemeClr val="bg1"/>
                </a:solidFill>
                <a:latin typeface="Times New Roman" panose="02020603050405020304" pitchFamily="18" charset="0"/>
                <a:cs typeface="Times New Roman" panose="02020603050405020304" pitchFamily="18" charset="0"/>
              </a:rPr>
              <a:t>Записи </a:t>
            </a:r>
            <a:r>
              <a:rPr lang="ru-RU" sz="1600" dirty="0">
                <a:solidFill>
                  <a:schemeClr val="bg1"/>
                </a:solidFill>
                <a:latin typeface="Times New Roman" panose="02020603050405020304" pitchFamily="18" charset="0"/>
                <a:cs typeface="Times New Roman" panose="02020603050405020304" pitchFamily="18" charset="0"/>
              </a:rPr>
              <a:t>в дневнике начинаются 22 июня 1941 года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i="1" dirty="0">
                <a:solidFill>
                  <a:schemeClr val="bg1"/>
                </a:solidFill>
                <a:latin typeface="Times New Roman" panose="02020603050405020304" pitchFamily="18" charset="0"/>
                <a:cs typeface="Times New Roman" panose="02020603050405020304" pitchFamily="18" charset="0"/>
              </a:rPr>
              <a:t>«22 июня 1941 г. в 12.15 по радио было извещено В. М. Молотовым о том, что ровно в 4 часа 22 июня 1941 года коварно напали на нашу страну, любимую, цветущую Родину, немецкие фашисты. Бомблены: Борислав, Житомир, Минск, Одесса, обстреляли границу, от Черного моря до Финского залива». </a:t>
            </a:r>
            <a:r>
              <a:rPr lang="ru-RU" sz="1600" i="1" dirty="0" smtClean="0">
                <a:solidFill>
                  <a:schemeClr val="bg1"/>
                </a:solidFill>
                <a:latin typeface="Times New Roman" panose="02020603050405020304" pitchFamily="18" charset="0"/>
                <a:cs typeface="Times New Roman" panose="02020603050405020304" pitchFamily="18" charset="0"/>
              </a:rPr>
              <a:t/>
            </a:r>
            <a:br>
              <a:rPr lang="ru-RU" sz="1600" i="1" dirty="0" smtClean="0">
                <a:solidFill>
                  <a:schemeClr val="bg1"/>
                </a:solidFill>
                <a:latin typeface="Times New Roman" panose="02020603050405020304" pitchFamily="18" charset="0"/>
                <a:cs typeface="Times New Roman" panose="02020603050405020304" pitchFamily="18" charset="0"/>
              </a:rPr>
            </a:br>
            <a:r>
              <a:rPr lang="ru-RU" sz="1600" dirty="0" smtClean="0">
                <a:solidFill>
                  <a:schemeClr val="bg1"/>
                </a:solidFill>
                <a:latin typeface="Times New Roman" panose="02020603050405020304" pitchFamily="18" charset="0"/>
                <a:cs typeface="Times New Roman" panose="02020603050405020304" pitchFamily="18" charset="0"/>
              </a:rPr>
              <a:t>Москва </a:t>
            </a:r>
            <a:r>
              <a:rPr lang="ru-RU" sz="1600" dirty="0">
                <a:solidFill>
                  <a:schemeClr val="bg1"/>
                </a:solidFill>
                <a:latin typeface="Times New Roman" panose="02020603050405020304" pitchFamily="18" charset="0"/>
                <a:cs typeface="Times New Roman" panose="02020603050405020304" pitchFamily="18" charset="0"/>
              </a:rPr>
              <a:t>готовилась обороняться, и солдату пришлось пережить первую бомбежку: </a:t>
            </a:r>
            <a:r>
              <a:rPr lang="ru-RU" sz="1600" i="1" dirty="0">
                <a:solidFill>
                  <a:schemeClr val="bg1"/>
                </a:solidFill>
                <a:latin typeface="Times New Roman" panose="02020603050405020304" pitchFamily="18" charset="0"/>
                <a:cs typeface="Times New Roman" panose="02020603050405020304" pitchFamily="18" charset="0"/>
              </a:rPr>
              <a:t>«22 июля  немец ровно в 11.00 часов прилетел бомбить Москву. Обычно в 11.00 часов отбой. Но в этот вечер  чувствовалось, что впереди будет тревога, оказалось точно. Загудела, завыла сирена. Тут пошло все вверх ногами, только в темноте копошатся, как жуки в навозе».</a:t>
            </a:r>
          </a:p>
        </p:txBody>
      </p:sp>
      <p:pic>
        <p:nvPicPr>
          <p:cNvPr id="9218" name="Picture 2" descr="F:\DCIM\101MSDCF\IMG_19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0804" y="1852863"/>
            <a:ext cx="6551196" cy="43674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DCIM\101MSDCF\IMG_1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8" y="1852864"/>
            <a:ext cx="6246722" cy="500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3047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2875</TotalTime>
  <Words>1102</Words>
  <Application>Microsoft Office PowerPoint</Application>
  <PresentationFormat>Произвольный</PresentationFormat>
  <Paragraphs>63</Paragraphs>
  <Slides>15</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Бумажная</vt:lpstr>
      <vt:lpstr>«Война. Победа. Память» - Экспозиция неизвестных фактов</vt:lpstr>
      <vt:lpstr>Цель: формирование у обучающихся чувства гордости за историческое наследие и прошлое  нашей Родины в период ВОВ. </vt:lpstr>
      <vt:lpstr>  </vt:lpstr>
      <vt:lpstr>Презентация PowerPoint</vt:lpstr>
      <vt:lpstr>Доступность и наглядность информации: Информационный блок выставки: «Война. Победа. Память» </vt:lpstr>
      <vt:lpstr>Презентация PowerPoint</vt:lpstr>
      <vt:lpstr>                           Фронтовой дневник -   неизвестные факты</vt:lpstr>
      <vt:lpstr>  Новые факты о Великой Отечественной войне  Оказалось, фронтовой дневник -  свидетель начала Великой Отечественной войны, и участник боев на Украине, под Харьковом.  Главный герой – неизвестный молодой солдатик, курсант военного училища связи в Солнечногорске (под Москвой), звали его Вася. </vt:lpstr>
      <vt:lpstr>Записи в дневнике начинаются 22 июня 1941 года.: «22 июня 1941 г. в 12.15 по радио было извещено В. М. Молотовым о том, что ровно в 4 часа 22 июня 1941 года коварно напали на нашу страну, любимую, цветущую Родину, немецкие фашисты. Бомблены: Борислав, Житомир, Минск, Одесса, обстреляли границу, от Черного моря до Финского залива».  Москва готовилась обороняться, и солдату пришлось пережить первую бомбежку: «22 июля  немец ровно в 11.00 часов прилетел бомбить Москву. Обычно в 11.00 часов отбой. Но в этот вечер  чувствовалось, что впереди будет тревога, оказалось точно. Загудела, завыла сирена. Тут пошло все вверх ногами, только в темноте копошатся, как жуки в навозе».</vt:lpstr>
      <vt:lpstr>10 октября 1941 года  первая встреча с немцем: «Немец пробил оборону и пошел в наступление. Совершенно неожиданно для меня, я встретился с немцем в расстоянии друг от друга два метра. Меня из пулемета обстреляли, дали 10 очередей. Я себя чувствовал,  просто, не тушуясь и не думая о своей дальнейшей жизни».</vt:lpstr>
      <vt:lpstr>Последние записи в дневнике, очень страшно  читать: «Покушаешь мало, отдохнешь мало и обратно на восток. Когда немец подошёл к Харькову. Мы маневрировали 5 дней. Шел дождь, грязь, машины буксуют, пришлось их на своих плечах вытаскивать. Некоторые военные струсили и стали уходить по домам». В трудные минуты солдат не теряет свой оптимизм и мечтает: «Кончится война, будет в нашей жизни любовь, соловьи, мы выживем, и будем любить свою Родину».</vt:lpstr>
      <vt:lpstr>6 июля 1942 года дневник заканчивается: «Мы шли, не делая привала, какая причина, никто из бойцов не знает, Питались за счет населения. Хлеба совсем нет. А мяса сколько хочешь. Мирные жители плакали…».</vt:lpstr>
      <vt:lpstr>Практическое  использование представляемого  материала:</vt:lpstr>
      <vt:lpstr>Презентация PowerPoint</vt:lpstr>
      <vt:lpstr>Целевая  аудитория выставки «Экспозиция неизвестных фактов»:  учащиеся и педагоги школы, жители, гости и ветераны  с. Озерное. Социальный эффект - это мотивация учащихся школы к сохранению исторической памяти о событиях Великой Отечественной войны.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«Мы наш, мы новый мир построим, Кто был никем, тот станет всем». А. Я. Коц </dc:title>
  <dc:creator>user</dc:creator>
  <cp:lastModifiedBy>User</cp:lastModifiedBy>
  <cp:revision>85</cp:revision>
  <dcterms:created xsi:type="dcterms:W3CDTF">2017-11-09T11:45:14Z</dcterms:created>
  <dcterms:modified xsi:type="dcterms:W3CDTF">2022-10-07T04:47:33Z</dcterms:modified>
</cp:coreProperties>
</file>