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7" r:id="rId2"/>
    <p:sldId id="354" r:id="rId3"/>
    <p:sldId id="336" r:id="rId4"/>
    <p:sldId id="342" r:id="rId5"/>
    <p:sldId id="347" r:id="rId6"/>
    <p:sldId id="333" r:id="rId7"/>
    <p:sldId id="343" r:id="rId8"/>
    <p:sldId id="344" r:id="rId9"/>
    <p:sldId id="351" r:id="rId10"/>
    <p:sldId id="332" r:id="rId11"/>
    <p:sldId id="352" r:id="rId12"/>
    <p:sldId id="270" r:id="rId13"/>
    <p:sldId id="339" r:id="rId14"/>
    <p:sldId id="340" r:id="rId15"/>
    <p:sldId id="312" r:id="rId16"/>
    <p:sldId id="315" r:id="rId17"/>
    <p:sldId id="317" r:id="rId18"/>
    <p:sldId id="319" r:id="rId19"/>
    <p:sldId id="277" r:id="rId20"/>
    <p:sldId id="346" r:id="rId21"/>
    <p:sldId id="341" r:id="rId22"/>
    <p:sldId id="350" r:id="rId23"/>
    <p:sldId id="353" r:id="rId24"/>
    <p:sldId id="31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950B67-6F8C-4BD2-8BD6-0A391550D29E}" type="datetimeFigureOut">
              <a:rPr lang="ru-RU" smtClean="0"/>
              <a:pPr/>
              <a:t>23.07.2020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FF3C60-BC3D-4E31-8DF5-DE977EE45B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2177212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Правила питания школьников младших классов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9443" y="4509120"/>
            <a:ext cx="7125112" cy="172819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Заведующая отделом организации и проведения мероприятий в области гигиенического обучения                    и воспитания, к.м.н. </a:t>
            </a:r>
            <a:r>
              <a:rPr lang="ru-RU" dirty="0" err="1" smtClean="0"/>
              <a:t>Демко</a:t>
            </a:r>
            <a:r>
              <a:rPr lang="ru-RU" dirty="0" smtClean="0"/>
              <a:t> Е.А.</a:t>
            </a:r>
          </a:p>
          <a:p>
            <a:r>
              <a:rPr lang="ru-RU" dirty="0" smtClean="0"/>
              <a:t>Врач по медицинской профилактики отдела организации и проведения мероприятий в области гигиенического обучения и воспитания Замятина Е.П.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093296"/>
            <a:ext cx="1907704" cy="764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75724"/>
            <a:ext cx="8856984" cy="924475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	Ешьте жидкие блюда, суп способствует выделению желудочного сока, что помогает максимально усвоить поступающие                          в организм питательные вещества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219" name="Picture 3" descr="C:\Users\Елена\Desktop\1509465245_vtxxlsqz9u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204865"/>
            <a:ext cx="3816423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Елена\Desktop\eda-pervye-blyuda-piala-borsch-lozhka-808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396044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Елена\Desktop\Barhatnyiy-krem-sup-s-lososem.-690x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293096"/>
            <a:ext cx="3600399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Елена\Desktop\italianskiy-ovoschnoy-su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417646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8"/>
            <a:ext cx="7125113" cy="1339551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Польза горячего питания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76111"/>
            <a:ext cx="3456384" cy="1996906"/>
          </a:xfrm>
        </p:spPr>
      </p:pic>
      <p:sp>
        <p:nvSpPr>
          <p:cNvPr id="5" name="Прямоугольник 4"/>
          <p:cNvSpPr/>
          <p:nvPr/>
        </p:nvSpPr>
        <p:spPr>
          <a:xfrm>
            <a:off x="899592" y="1576111"/>
            <a:ext cx="3888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Наблюдения показали, что дети, получающие горячее питание в условиях школы, меньше устают, у них на более длительный срок сохраняется высокий уровень работоспособности и успеваемость становится выше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7"/>
            <a:ext cx="3456384" cy="28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2664296"/>
          </a:xfrm>
        </p:spPr>
        <p:txBody>
          <a:bodyPr/>
          <a:lstStyle/>
          <a:p>
            <a:r>
              <a:rPr lang="ru-RU" dirty="0" smtClean="0"/>
              <a:t>5 приемов пищи в день:</a:t>
            </a:r>
            <a:br>
              <a:rPr lang="ru-RU" dirty="0" smtClean="0"/>
            </a:br>
            <a:r>
              <a:rPr lang="ru-RU" dirty="0" smtClean="0"/>
              <a:t>- 3 основных приемов</a:t>
            </a:r>
            <a:br>
              <a:rPr lang="ru-RU" dirty="0" smtClean="0"/>
            </a:br>
            <a:r>
              <a:rPr lang="ru-RU" dirty="0" smtClean="0"/>
              <a:t>- 2 перекуса</a:t>
            </a:r>
            <a:br>
              <a:rPr lang="ru-RU" dirty="0" smtClean="0"/>
            </a:br>
            <a:r>
              <a:rPr lang="ru-RU" dirty="0" smtClean="0"/>
              <a:t>Приемы пищи должны быть                              в одно и то же время</a:t>
            </a:r>
            <a:endParaRPr lang="ru-RU" dirty="0"/>
          </a:p>
        </p:txBody>
      </p:sp>
      <p:pic>
        <p:nvPicPr>
          <p:cNvPr id="5122" name="Picture 2" descr="C:\Users\Елена\Desktop\59873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952"/>
            <a:ext cx="6048672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2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Овощи и фрукты – лучший вариант перекуса</a:t>
            </a:r>
            <a:endParaRPr lang="ru-RU" dirty="0"/>
          </a:p>
        </p:txBody>
      </p:sp>
      <p:pic>
        <p:nvPicPr>
          <p:cNvPr id="7170" name="Picture 2" descr="C:\Users\Елена\Desktop\107834816_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96752"/>
            <a:ext cx="49685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ена\Desktop\107834839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43000"/>
            <a:ext cx="4067943" cy="54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5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2"/>
            <a:ext cx="7125113" cy="1483567"/>
          </a:xfrm>
        </p:spPr>
        <p:txBody>
          <a:bodyPr/>
          <a:lstStyle/>
          <a:p>
            <a:pPr algn="ctr"/>
            <a:r>
              <a:rPr lang="ru-RU" sz="2800" dirty="0" err="1" smtClean="0"/>
              <a:t>Фастфуд</a:t>
            </a:r>
            <a:r>
              <a:rPr lang="ru-RU" sz="2800" dirty="0" smtClean="0"/>
              <a:t> – </a:t>
            </a:r>
            <a:r>
              <a:rPr lang="ru-RU" sz="2800" dirty="0" smtClean="0">
                <a:solidFill>
                  <a:srgbClr val="FF0000"/>
                </a:solidFill>
              </a:rPr>
              <a:t>«мертвая еда»</a:t>
            </a:r>
            <a:r>
              <a:rPr lang="ru-RU" sz="2800" dirty="0" smtClean="0"/>
              <a:t>. </a:t>
            </a:r>
            <a:br>
              <a:rPr lang="ru-RU" sz="2800" dirty="0" smtClean="0"/>
            </a:br>
            <a:r>
              <a:rPr lang="ru-RU" sz="2800" dirty="0" smtClean="0"/>
              <a:t>Много жиров, углеводов, сахара. </a:t>
            </a:r>
            <a:r>
              <a:rPr lang="ru-RU" sz="2800" dirty="0" smtClean="0">
                <a:solidFill>
                  <a:srgbClr val="FF0000"/>
                </a:solidFill>
              </a:rPr>
              <a:t>Нет клетчатки</a:t>
            </a:r>
            <a:r>
              <a:rPr lang="ru-RU" sz="2800" dirty="0" smtClean="0"/>
              <a:t>!!!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1806574"/>
            <a:ext cx="6696744" cy="4430737"/>
          </a:xfrm>
        </p:spPr>
      </p:pic>
    </p:spTree>
    <p:extLst>
      <p:ext uri="{BB962C8B-B14F-4D97-AF65-F5344CB8AC3E}">
        <p14:creationId xmlns:p14="http://schemas.microsoft.com/office/powerpoint/2010/main" val="13119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1NG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52"/>
            <a:ext cx="8358246" cy="621510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188640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составе чипсов, сухариков, продуктов быстрого приготовления много вредных веществ и канцерогенов,</a:t>
            </a:r>
            <a:b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различные синтетические и натуральные </a:t>
            </a:r>
            <a:r>
              <a:rPr lang="ru-RU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ароматизаторы</a:t>
            </a: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!!!</a:t>
            </a:r>
            <a:b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Употребление этих продуктов может вызвать заболевания желудочно-кишечного тракта, ожирение и привести к раку!!!</a:t>
            </a: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RwS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52"/>
            <a:ext cx="8215370" cy="6572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9726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857232"/>
            <a:ext cx="7286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867" indent="-293900">
              <a:buClr>
                <a:srgbClr val="000000"/>
              </a:buClr>
              <a:buSzPct val="45000"/>
            </a:pPr>
            <a:r>
              <a:rPr lang="ru-RU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ru-RU" sz="3600" spc="-1" dirty="0" smtClean="0">
                <a:solidFill>
                  <a:schemeClr val="accent4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Многие думают, что чипсы делают  из картофеля. </a:t>
            </a:r>
          </a:p>
          <a:p>
            <a:pPr marL="391867" indent="-293900">
              <a:buClr>
                <a:srgbClr val="000000"/>
              </a:buClr>
              <a:buSzPct val="45000"/>
            </a:pPr>
            <a:r>
              <a:rPr lang="ru-RU" sz="3600" spc="-1" dirty="0" smtClean="0">
                <a:solidFill>
                  <a:schemeClr val="accent4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Это не совсем так. </a:t>
            </a:r>
          </a:p>
          <a:p>
            <a:pPr marL="391867" indent="-293900">
              <a:buClr>
                <a:srgbClr val="000000"/>
              </a:buClr>
              <a:buSzPct val="45000"/>
            </a:pPr>
            <a:r>
              <a:rPr lang="ru-RU" sz="3600" spc="-1" dirty="0" smtClean="0">
                <a:solidFill>
                  <a:schemeClr val="accent4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Чипсы делают                                               из </a:t>
            </a:r>
            <a:r>
              <a:rPr lang="ru-RU" sz="3600" spc="-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дегидратированного</a:t>
            </a:r>
            <a:r>
              <a:rPr lang="ru-RU" sz="3600" spc="-1" dirty="0" smtClean="0">
                <a:solidFill>
                  <a:schemeClr val="accent4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картофеля — сухих хлопьев.</a:t>
            </a:r>
            <a:endParaRPr lang="ru-RU" sz="3600" spc="-1" dirty="0">
              <a:solidFill>
                <a:schemeClr val="accent4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328612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867" indent="-293900">
              <a:buClr>
                <a:srgbClr val="000000"/>
              </a:buClr>
              <a:buSzPct val="45000"/>
            </a:pPr>
            <a:r>
              <a:rPr lang="ru-RU" sz="2800" spc="-1" dirty="0" smtClean="0">
                <a:solidFill>
                  <a:schemeClr val="accent4">
                    <a:lumMod val="20000"/>
                    <a:lumOff val="8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endParaRPr lang="ru-RU" sz="2800" spc="-1" dirty="0">
              <a:solidFill>
                <a:schemeClr val="accent4">
                  <a:lumMod val="20000"/>
                  <a:lumOff val="8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7421" y="142853"/>
            <a:ext cx="2643207" cy="2928958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4098" name="Picture 2" descr="C:\Users\user\Desktop\MeQX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14290"/>
            <a:ext cx="3857652" cy="2571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142852"/>
            <a:ext cx="3857652" cy="25717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Чипсы обжаривают в большом количестве масла, что ведет к набору лишнего веса.</a:t>
            </a:r>
            <a:endParaRPr lang="ru-RU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Овал 6"/>
          <p:cNvSpPr/>
          <p:nvPr/>
        </p:nvSpPr>
        <p:spPr>
          <a:xfrm rot="20040583">
            <a:off x="638838" y="2935300"/>
            <a:ext cx="3459510" cy="3766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При жарке  чипсов образуются очень опасные канцерогены, потребление которых приводит             к раку и болезням нервной системы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57686" y="2928934"/>
            <a:ext cx="4572032" cy="155734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В чипсах много соли. Соль удерживает воду в организме и нагружает почки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, 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повышает давление крови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, </a:t>
            </a: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раздражает слизистую желудку, что может привести к язве.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29124" y="4643446"/>
            <a:ext cx="4500594" cy="157163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В чипсах нет сыра или сметаны                  с зеленью.                                                Запах создается искусственно, химическими веществами. </a:t>
            </a:r>
            <a:endParaRPr lang="ru-RU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Пить, пить и еще раз пить!!!</a:t>
            </a:r>
            <a:br>
              <a:rPr lang="ru-RU" dirty="0" smtClean="0"/>
            </a:br>
            <a:r>
              <a:rPr lang="ru-RU" dirty="0" smtClean="0"/>
              <a:t>Норма воды в сутки 1,5-2 литра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829197"/>
            <a:ext cx="7124700" cy="40076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75724"/>
            <a:ext cx="8856984" cy="924475"/>
          </a:xfrm>
        </p:spPr>
        <p:txBody>
          <a:bodyPr/>
          <a:lstStyle/>
          <a:p>
            <a:pPr algn="ctr"/>
            <a:r>
              <a:rPr lang="ru-RU" sz="2400" dirty="0" smtClean="0"/>
              <a:t>Злоупотребление сладкими газированными напитками приводит к ожирению, кариесу, хрупкости костей из-за вымывания кальция из организма. </a:t>
            </a:r>
            <a:br>
              <a:rPr lang="ru-RU" sz="2400" dirty="0" smtClean="0"/>
            </a:br>
            <a:r>
              <a:rPr lang="ru-RU" sz="2400" dirty="0" smtClean="0"/>
              <a:t>В банке емкостью </a:t>
            </a:r>
            <a:r>
              <a:rPr lang="ru-RU" sz="2400" b="1" dirty="0" smtClean="0">
                <a:solidFill>
                  <a:srgbClr val="FF0000"/>
                </a:solidFill>
              </a:rPr>
              <a:t>355 мл. – 10 чайных ложек сахара</a:t>
            </a:r>
            <a:r>
              <a:rPr lang="ru-RU" sz="2400" dirty="0" smtClean="0"/>
              <a:t>!!! Важно отказаться от употребления газированных напитков</a:t>
            </a:r>
            <a:endParaRPr lang="ru-RU" sz="2400" dirty="0"/>
          </a:p>
        </p:txBody>
      </p:sp>
      <p:pic>
        <p:nvPicPr>
          <p:cNvPr id="11266" name="Picture 2" descr="C:\Users\Елена\Desktop\1478756258_f050b4718c16fb62a78ac1ca1ac62f5a1478754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92088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11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811030" cy="924475"/>
          </a:xfrm>
        </p:spPr>
        <p:txBody>
          <a:bodyPr/>
          <a:lstStyle/>
          <a:p>
            <a:r>
              <a:rPr lang="ru-RU" dirty="0" smtClean="0"/>
              <a:t>Правильное питание:</a:t>
            </a:r>
            <a:br>
              <a:rPr lang="ru-RU" dirty="0" smtClean="0"/>
            </a:br>
            <a:r>
              <a:rPr lang="ru-RU" dirty="0" smtClean="0"/>
              <a:t>- Еда должна быть разнообразной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42" y="1772816"/>
            <a:ext cx="7344603" cy="4608512"/>
          </a:xfrm>
        </p:spPr>
      </p:pic>
    </p:spTree>
    <p:extLst>
      <p:ext uri="{BB962C8B-B14F-4D97-AF65-F5344CB8AC3E}">
        <p14:creationId xmlns:p14="http://schemas.microsoft.com/office/powerpoint/2010/main" val="5110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916832"/>
          </a:xfrm>
        </p:spPr>
        <p:txBody>
          <a:bodyPr/>
          <a:lstStyle/>
          <a:p>
            <a:r>
              <a:rPr lang="ru-RU" sz="2800" dirty="0" smtClean="0"/>
              <a:t>Сладкие блюда или сахаристые кондитерские изделия включаются                   в полдник, не чаще 3-4 раз в неделю                       </a:t>
            </a:r>
            <a:r>
              <a:rPr lang="ru-RU" sz="2800" dirty="0" smtClean="0">
                <a:solidFill>
                  <a:schemeClr val="tx1"/>
                </a:solidFill>
              </a:rPr>
              <a:t>в количестве до 10 г в день (1 конфета).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07361"/>
            <a:ext cx="8208912" cy="505063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.</a:t>
            </a:r>
            <a:endParaRPr lang="ru-RU" sz="2800" dirty="0"/>
          </a:p>
        </p:txBody>
      </p:sp>
      <p:pic>
        <p:nvPicPr>
          <p:cNvPr id="3074" name="Picture 2" descr="C:\Users\zav1\AppData\Local\Temp\Rar$DIa0.842\3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Кушать нужно медленно, тщательно пережевывая пищу</a:t>
            </a:r>
            <a:endParaRPr lang="ru-RU" dirty="0"/>
          </a:p>
        </p:txBody>
      </p:sp>
      <p:pic>
        <p:nvPicPr>
          <p:cNvPr id="8195" name="Picture 3" descr="C:\Users\Елена\Desktop\1488053641_3348-homyak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128792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7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548680"/>
            <a:ext cx="9036496" cy="61204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	</a:t>
            </a:r>
            <a:r>
              <a:rPr lang="ru-RU" sz="2400" b="1" dirty="0" smtClean="0"/>
              <a:t>Воспитайте в себе полезные пищевые привычки: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smtClean="0"/>
              <a:t>Есть нужно </a:t>
            </a:r>
            <a:r>
              <a:rPr lang="ru-RU" sz="2000" dirty="0" smtClean="0"/>
              <a:t>5 раз в день</a:t>
            </a:r>
            <a:r>
              <a:rPr lang="en-US" sz="2000" dirty="0" smtClean="0"/>
              <a:t>: </a:t>
            </a:r>
            <a:r>
              <a:rPr lang="ru-RU" sz="2000" dirty="0" smtClean="0"/>
              <a:t>завтрак, второй завтрак, обед, полдник, ужин.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Каши и супы должны присутствовать в рационе питания ежедневно.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Овощи в свежем и приготовленном виде - важнейший компонент ежедневного меню.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Свежие фрукты рекомендуется есть между основными приемами пищи в виде перекусов 2 раза в день.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Молоко и молочные продукты - обязательная составляющая питания растущего организма в количестве не менее 500 мл в день.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Включите в меню рыбные блюда.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Ограничьте потребление сладостей, включая их в питание не чаще 3-4 раз в неделю.</a:t>
            </a:r>
            <a:endParaRPr lang="ru-RU" sz="2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/>
              <a:t>Исключите из  рациона вредные продукты</a:t>
            </a:r>
            <a:r>
              <a:rPr lang="en-US" sz="2000" dirty="0" smtClean="0"/>
              <a:t>: </a:t>
            </a:r>
            <a:r>
              <a:rPr lang="ru-RU" sz="2000" dirty="0" smtClean="0"/>
              <a:t>чипсы, сухарики, </a:t>
            </a:r>
            <a:r>
              <a:rPr lang="ru-RU" sz="2000" dirty="0" err="1" smtClean="0"/>
              <a:t>фастфуд</a:t>
            </a:r>
            <a:r>
              <a:rPr lang="ru-RU" sz="2000" dirty="0" smtClean="0"/>
              <a:t>, сладкие газированные напитки.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064896" cy="6192688"/>
          </a:xfrm>
        </p:spPr>
      </p:pic>
      <p:sp>
        <p:nvSpPr>
          <p:cNvPr id="5" name="Прямоугольник 4"/>
          <p:cNvSpPr/>
          <p:nvPr/>
        </p:nvSpPr>
        <p:spPr>
          <a:xfrm>
            <a:off x="1259631" y="4869160"/>
            <a:ext cx="687492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Здоровое питание – </a:t>
            </a:r>
            <a:r>
              <a:rPr lang="ru-RU" sz="40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путь               к </a:t>
            </a:r>
            <a:r>
              <a:rPr lang="ru-RU" sz="40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отличным знаниям</a:t>
            </a:r>
            <a:endParaRPr lang="ru-RU" sz="4000" b="1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98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097092"/>
          </a:xfrm>
        </p:spPr>
        <p:txBody>
          <a:bodyPr/>
          <a:lstStyle/>
          <a:p>
            <a:r>
              <a:rPr lang="ru-RU" dirty="0" smtClean="0"/>
              <a:t>ПИТАЙТЕСЬ ПРАВИЛЬНО!</a:t>
            </a:r>
            <a:br>
              <a:rPr lang="ru-RU" dirty="0" smtClean="0"/>
            </a:br>
            <a:r>
              <a:rPr lang="ru-RU" dirty="0" smtClean="0"/>
              <a:t>БУДЬТЕ ЗДОРОВЫ!!!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ZLr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643050"/>
            <a:ext cx="6643733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764704"/>
          </a:xfrm>
        </p:spPr>
        <p:txBody>
          <a:bodyPr/>
          <a:lstStyle/>
          <a:p>
            <a:pPr algn="ctr"/>
            <a:r>
              <a:rPr lang="ru-RU" dirty="0" smtClean="0"/>
              <a:t>Пирамида питания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408712" cy="5544615"/>
          </a:xfrm>
        </p:spPr>
      </p:pic>
    </p:spTree>
    <p:extLst>
      <p:ext uri="{BB962C8B-B14F-4D97-AF65-F5344CB8AC3E}">
        <p14:creationId xmlns:p14="http://schemas.microsoft.com/office/powerpoint/2010/main" val="28871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75724"/>
            <a:ext cx="8640960" cy="92447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 Каши есть свой праздник –                     называется «Мирская каша». Отмечается он 26 июня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8" name="Picture 4" descr="C:\Users\zav1\Desktop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4355976" cy="4293096"/>
          </a:xfrm>
          <a:prstGeom prst="rect">
            <a:avLst/>
          </a:prstGeom>
          <a:noFill/>
        </p:spPr>
      </p:pic>
      <p:pic>
        <p:nvPicPr>
          <p:cNvPr id="1030" name="Picture 6" descr="C:\Users\zav1\Desktop\img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564904"/>
            <a:ext cx="4788024" cy="4293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"/>
            <a:ext cx="7125113" cy="764703"/>
          </a:xfrm>
        </p:spPr>
        <p:txBody>
          <a:bodyPr/>
          <a:lstStyle/>
          <a:p>
            <a:r>
              <a:rPr lang="ru-RU" dirty="0" smtClean="0"/>
              <a:t>Чтобы каша стала вкуснее</a:t>
            </a:r>
            <a:endParaRPr lang="ru-RU" dirty="0"/>
          </a:p>
        </p:txBody>
      </p:sp>
      <p:pic>
        <p:nvPicPr>
          <p:cNvPr id="7" name="Picture 5" descr="C:\Users\zav1\Desktop\1519722803_v-chash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4283968" cy="3140968"/>
          </a:xfrm>
          <a:prstGeom prst="rect">
            <a:avLst/>
          </a:prstGeom>
          <a:noFill/>
        </p:spPr>
      </p:pic>
      <p:pic>
        <p:nvPicPr>
          <p:cNvPr id="2053" name="Picture 5" descr="C:\Users\zav1\Desktop\2392537304817862_5ef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788024" cy="3140968"/>
          </a:xfrm>
          <a:prstGeom prst="rect">
            <a:avLst/>
          </a:prstGeom>
          <a:noFill/>
        </p:spPr>
      </p:pic>
      <p:pic>
        <p:nvPicPr>
          <p:cNvPr id="2054" name="Picture 6" descr="C:\Users\zav1\Desktop\8dc103fcbb4951fcc110ade9f1a2c7cf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4283968" cy="2952328"/>
          </a:xfrm>
          <a:prstGeom prst="rect">
            <a:avLst/>
          </a:prstGeom>
          <a:noFill/>
        </p:spPr>
      </p:pic>
      <p:pic>
        <p:nvPicPr>
          <p:cNvPr id="2055" name="Picture 7" descr="C:\Users\zav1\Desktop\oatmeal-or-porridge-cereal-in-a-bowl-with-milk-almonds-and-berri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764704"/>
            <a:ext cx="4860032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600199"/>
          </a:xfrm>
        </p:spPr>
        <p:txBody>
          <a:bodyPr/>
          <a:lstStyle/>
          <a:p>
            <a:r>
              <a:rPr lang="ru-RU" dirty="0" smtClean="0"/>
              <a:t>Пища должна обязательно  включать свежие овощи и фрукты! 300 г в день!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776864" cy="4896544"/>
          </a:xfrm>
        </p:spPr>
      </p:pic>
    </p:spTree>
    <p:extLst>
      <p:ext uri="{BB962C8B-B14F-4D97-AF65-F5344CB8AC3E}">
        <p14:creationId xmlns:p14="http://schemas.microsoft.com/office/powerpoint/2010/main" val="20558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892480" cy="2448272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Молоко - полезный продукт для школьника.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Рекомендуемая ежедневная норма молочных продуктов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  <a:r>
              <a:rPr lang="ru-RU" sz="2800" dirty="0" smtClean="0">
                <a:solidFill>
                  <a:srgbClr val="FF0000"/>
                </a:solidFill>
              </a:rPr>
              <a:t> молока -500 мл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творога – 50 г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сметаны - 20 г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сыра - 15 г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Елена\Desktop\d77ef0588236a7e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799288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Кисломолочные продукты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 полезными бактериями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Елена\Desktop\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5"/>
            <a:ext cx="2232247" cy="22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Елена\Desktop\atsidofilin-doktor-mu-otzyvy-1375702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1772816"/>
            <a:ext cx="239819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Елена\Desktop\imgprevi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223224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Елена\Desktop\53995024_w640_h640_cid492647_pid40274610-bee054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172819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2952328"/>
          </a:xfrm>
        </p:spPr>
        <p:txBody>
          <a:bodyPr/>
          <a:lstStyle/>
          <a:p>
            <a:r>
              <a:rPr lang="ru-RU" sz="2800" dirty="0" smtClean="0"/>
              <a:t>По питательности рыбу можно сравнить                 с мясом, но при этом она легче усваивается. В ней содержатся</a:t>
            </a:r>
            <a:br>
              <a:rPr lang="ru-RU" sz="2800" dirty="0" smtClean="0"/>
            </a:br>
            <a:r>
              <a:rPr lang="ru-RU" sz="2800" dirty="0" smtClean="0"/>
              <a:t>витамин Д, фосфор, кальций, фтор, необходимые для развития костей, мышц                и зубов, а йод благоприятно влияет                       на развитие умственных способностей.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40968"/>
            <a:ext cx="7272808" cy="33123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2486</TotalTime>
  <Words>336</Words>
  <Application>Microsoft Office PowerPoint</Application>
  <PresentationFormat>Экран (4:3)</PresentationFormat>
  <Paragraphs>43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Microsoft YaHei</vt:lpstr>
      <vt:lpstr>Arial</vt:lpstr>
      <vt:lpstr>Calibri</vt:lpstr>
      <vt:lpstr>Courier New</vt:lpstr>
      <vt:lpstr>Times New Roman</vt:lpstr>
      <vt:lpstr>Trebuchet MS</vt:lpstr>
      <vt:lpstr>Verdana</vt:lpstr>
      <vt:lpstr>Wingdings 2</vt:lpstr>
      <vt:lpstr>Spring</vt:lpstr>
      <vt:lpstr>Правила питания школьников младших классов</vt:lpstr>
      <vt:lpstr>Правильное питание: - Еда должна быть разнообразной</vt:lpstr>
      <vt:lpstr>Пирамида питания</vt:lpstr>
      <vt:lpstr>У Каши есть свой праздник –                     называется «Мирская каша». Отмечается он 26 июня </vt:lpstr>
      <vt:lpstr>Чтобы каша стала вкуснее</vt:lpstr>
      <vt:lpstr>Пища должна обязательно  включать свежие овощи и фрукты! 300 г в день!</vt:lpstr>
      <vt:lpstr>Молоко - полезный продукт для школьника. Рекомендуемая ежедневная норма молочных продуктов: молока -500 мл  творога – 50 г  сметаны - 20 г  сыра - 15 г </vt:lpstr>
      <vt:lpstr>Кисломолочные продукты  с полезными бактериями</vt:lpstr>
      <vt:lpstr>По питательности рыбу можно сравнить                 с мясом, но при этом она легче усваивается. В ней содержатся витамин Д, фосфор, кальций, фтор, необходимые для развития костей, мышц                и зубов, а йод благоприятно влияет                       на развитие умственных способностей.</vt:lpstr>
      <vt:lpstr> Ешьте жидкие блюда, суп способствует выделению желудочного сока, что помогает максимально усвоить поступающие                          в организм питательные вещества</vt:lpstr>
      <vt:lpstr>Польза горячего питания</vt:lpstr>
      <vt:lpstr>5 приемов пищи в день: - 3 основных приемов - 2 перекуса Приемы пищи должны быть                              в одно и то же время</vt:lpstr>
      <vt:lpstr>Овощи и фрукты – лучший вариант перекуса</vt:lpstr>
      <vt:lpstr>Фастфуд – «мертвая еда».  Много жиров, углеводов, сахара. Нет клетчатки!!!</vt:lpstr>
      <vt:lpstr>Презентация PowerPoint</vt:lpstr>
      <vt:lpstr>Презентация PowerPoint</vt:lpstr>
      <vt:lpstr>Презентация PowerPoint</vt:lpstr>
      <vt:lpstr>Пить, пить и еще раз пить!!! Норма воды в сутки 1,5-2 литра</vt:lpstr>
      <vt:lpstr>Злоупотребление сладкими газированными напитками приводит к ожирению, кариесу, хрупкости костей из-за вымывания кальция из организма.  В банке емкостью 355 мл. – 10 чайных ложек сахара!!! Важно отказаться от употребления газированных напитков</vt:lpstr>
      <vt:lpstr>Сладкие блюда или сахаристые кондитерские изделия включаются                   в полдник, не чаще 3-4 раз в неделю                       в количестве до 10 г в день (1 конфета).</vt:lpstr>
      <vt:lpstr>Кушать нужно медленно, тщательно пережевывая пищу</vt:lpstr>
      <vt:lpstr>Презентация PowerPoint</vt:lpstr>
      <vt:lpstr>Презентация PowerPoint</vt:lpstr>
      <vt:lpstr>ПИТАЙТЕСЬ ПРАВИЛЬНО! БУДЬТЕ ЗДОРОВЫ!!!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Замятина</dc:creator>
  <cp:lastModifiedBy>user</cp:lastModifiedBy>
  <cp:revision>158</cp:revision>
  <dcterms:created xsi:type="dcterms:W3CDTF">2018-03-30T05:33:42Z</dcterms:created>
  <dcterms:modified xsi:type="dcterms:W3CDTF">2020-07-23T09:40:42Z</dcterms:modified>
</cp:coreProperties>
</file>