
<file path=[Content_Types].xml><?xml version="1.0" encoding="utf-8"?>
<Types xmlns="http://schemas.openxmlformats.org/package/2006/content-types">
  <Default Extension="jpeg" ContentType="image/jpeg"/>
  <Default Extension="mp3" ContentType="audio/m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ppt/slides/slide140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61" r:id="rId3"/>
    <p:sldId id="278" r:id="rId4"/>
    <p:sldId id="265" r:id="rId5"/>
    <p:sldId id="266" r:id="rId6"/>
    <p:sldId id="273" r:id="rId7"/>
    <p:sldId id="272" r:id="rId8"/>
    <p:sldId id="274" r:id="rId9"/>
    <p:sldId id="260" r:id="rId10"/>
    <p:sldId id="264" r:id="rId11"/>
    <p:sldId id="275" r:id="rId12"/>
    <p:sldId id="276" r:id="rId13"/>
    <p:sldId id="268" r:id="rId14"/>
    <p:sldId id="269" r:id="rId15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987" autoAdjust="0"/>
    <p:restoredTop sz="94660"/>
  </p:normalViewPr>
  <p:slideViewPr>
    <p:cSldViewPr snapToGrid="0">
      <p:cViewPr varScale="1">
        <p:scale>
          <a:sx n="48" d="100"/>
          <a:sy n="48" d="100"/>
        </p:scale>
        <p:origin x="60" y="6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19C005B-62F9-4AD7-A74E-31EB41B7115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AD5E35E1-6859-42E6-8F63-02DF8EBFFCD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28CA4DD-97A8-4ED2-8E07-3BA291C0B7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682FAB-00F4-43D6-B725-722F0384116D}" type="datetimeFigureOut">
              <a:rPr lang="ru-RU" smtClean="0"/>
              <a:t>28.01.2023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9042A3A-3CC3-44DE-A1F3-8EE8D9EA07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865A3F5-6102-4BA0-B1DE-E939EF9DE8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FE5C86-600E-4BE0-9971-56BCA78697A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953315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1BC36DF-5B3D-478E-AA6B-9395D80F1F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EA185C7C-7358-4A6A-ACE4-75E7C5AB0A3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90F76C8-C1B4-4DF3-9E2C-85422870BE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682FAB-00F4-43D6-B725-722F0384116D}" type="datetimeFigureOut">
              <a:rPr lang="ru-RU" smtClean="0"/>
              <a:t>28.01.2023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2AFE2BF-A028-4403-85CF-86D03327A2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E8B3D7B-F959-41FB-B82B-D924DEEA54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FE5C86-600E-4BE0-9971-56BCA78697A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880794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D40D494B-BA51-4EF9-9E7E-46395533BDB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0C87EDC4-33A7-4E34-88E8-11C8B896FC3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501D50B-3A54-46A4-A661-243CCCE08F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682FAB-00F4-43D6-B725-722F0384116D}" type="datetimeFigureOut">
              <a:rPr lang="ru-RU" smtClean="0"/>
              <a:t>28.01.2023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6AEF8773-5790-49C7-94B3-D3E1860620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EB2A2A7-D01A-4287-8778-DE2B4EBE87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FE5C86-600E-4BE0-9971-56BCA78697A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954646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633E368-37B8-43D3-8D6E-F32522A641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AE9D5D33-CBC2-4EB6-803D-CB0653C1EBC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43A2BF2-D99F-482F-BDD7-9E88D92EA0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682FAB-00F4-43D6-B725-722F0384116D}" type="datetimeFigureOut">
              <a:rPr lang="ru-RU" smtClean="0"/>
              <a:t>28.01.2023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93F0B3C-4B59-4941-94FE-8215284130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ECB1D20-1096-4C6F-B6A6-B174432C8F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FE5C86-600E-4BE0-9971-56BCA78697A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086264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A916446-9DF5-493D-8D7D-8E02BDC1C0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4F0BFBCC-88AC-4E2F-A93D-15DAAD724B5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D99A177-8CFE-42E6-B713-36423174E1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682FAB-00F4-43D6-B725-722F0384116D}" type="datetimeFigureOut">
              <a:rPr lang="ru-RU" smtClean="0"/>
              <a:t>28.01.2023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4DEFCFD-0C80-450A-A2CB-9844522F40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F7F8170-AF0C-4DA5-9D98-3382BDD1A0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FE5C86-600E-4BE0-9971-56BCA78697A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806995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32A2C9A-C33C-4D19-9DA6-8E97738E1F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8F6D5FBA-0458-45DD-9728-9628AEE56B5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768BD2F6-C761-47F9-94AD-49D956DAAAD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9D5DCB4F-C368-44D2-8ECD-140B3078F5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682FAB-00F4-43D6-B725-722F0384116D}" type="datetimeFigureOut">
              <a:rPr lang="ru-RU" smtClean="0"/>
              <a:t>28.01.2023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43A1EDA7-2D11-4677-8E77-AA8925FE12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CEE7DBFF-71B6-4A45-AC8C-A35B84059F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FE5C86-600E-4BE0-9971-56BCA78697A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663638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18AA6DA-6F60-4363-B2BE-FCA79DFC50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400DDEF3-D4F3-48D9-B402-B60B4AEE02C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13A02660-A62F-4E11-96F9-CB32D0B119F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E32B1059-32D2-46EE-AF54-779FE616345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66D31285-31FD-4AB7-9590-D2E54FB5AF2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31C05E01-6E09-49F0-85C9-582F648C7E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682FAB-00F4-43D6-B725-722F0384116D}" type="datetimeFigureOut">
              <a:rPr lang="ru-RU" smtClean="0"/>
              <a:t>28.01.2023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9CE00F3B-BC4D-4879-9FDD-DA38F4A1A0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84890B76-1D36-4DC8-B5B5-25AC19EDD1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FE5C86-600E-4BE0-9971-56BCA78697A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716328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C889B49-95D5-4DDD-BD9C-F89C0F4F8D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6AF21AFF-D049-4F1F-B7A6-7321036062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682FAB-00F4-43D6-B725-722F0384116D}" type="datetimeFigureOut">
              <a:rPr lang="ru-RU" smtClean="0"/>
              <a:t>28.01.2023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67DE99E7-D2F2-40A2-941C-B68112D77C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185645F2-589A-4FAD-B7ED-98B4A38E67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FE5C86-600E-4BE0-9971-56BCA78697A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458023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93B07000-F6C6-4D02-B1C2-DDB22087A1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682FAB-00F4-43D6-B725-722F0384116D}" type="datetimeFigureOut">
              <a:rPr lang="ru-RU" smtClean="0"/>
              <a:t>28.01.2023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85B8C103-2E5F-4355-AEDD-4D03BF9FF2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3BD43905-EA93-4A3F-AA5B-2D7540E644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FE5C86-600E-4BE0-9971-56BCA78697A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307482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AAAB843-CE42-4A41-8C71-F687CC57CA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B2EAEF1B-53F2-416D-824A-D56068FCFF6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B27D340B-C92B-407B-A88A-512B811E515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ED2935A8-A59A-4346-B018-6AB0B47CE6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682FAB-00F4-43D6-B725-722F0384116D}" type="datetimeFigureOut">
              <a:rPr lang="ru-RU" smtClean="0"/>
              <a:t>28.01.2023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1D2CFC56-5F65-41BD-AE17-C61E810BEF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019EE09C-220C-452E-82EC-41C9FA665D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FE5C86-600E-4BE0-9971-56BCA78697A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163967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892582D-473E-40AD-B102-F55FA5ACA9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4B7773BD-3C61-44ED-ADC0-FD09ABB35AD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CDE77EC9-B7A2-4044-8AB4-D42F5BE8719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14EC1C46-5ECB-4FD8-ADA8-D071120282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682FAB-00F4-43D6-B725-722F0384116D}" type="datetimeFigureOut">
              <a:rPr lang="ru-RU" smtClean="0"/>
              <a:t>28.01.2023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BCC0E0E1-DF9D-440E-91A2-41AA2B1383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A8B1B4B5-7513-4287-9D53-D4C06D9E1C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FE5C86-600E-4BE0-9971-56BCA78697A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088508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C98E8D1-4091-487E-886F-3823409091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B78B3B7C-22DA-41F0-A6B7-526DA66D6E2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33D5D1E-D424-4949-8965-54AEFBBA3C2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D682FAB-00F4-43D6-B725-722F0384116D}" type="datetimeFigureOut">
              <a:rPr lang="ru-RU" smtClean="0"/>
              <a:t>28.01.2023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7CC5102-A6F0-44BE-BD17-AB034CA4369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226BFD3F-C9CE-4AA0-A203-F737843AD90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FFE5C86-600E-4BE0-9971-56BCA78697A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510526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0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0.png"/><Relationship Id="rId4" Type="http://schemas.openxmlformats.org/officeDocument/2006/relationships/slide" Target="slide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microsoft.com/office/2007/relationships/media" Target="../media/media2.mp3"/><Relationship Id="rId7" Type="http://schemas.openxmlformats.org/officeDocument/2006/relationships/slideLayout" Target="../slideLayouts/slideLayout7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audio" Target="../media/media3.mp3"/><Relationship Id="rId5" Type="http://schemas.microsoft.com/office/2007/relationships/media" Target="../media/media3.mp3"/><Relationship Id="rId4" Type="http://schemas.openxmlformats.org/officeDocument/2006/relationships/audio" Target="../media/media2.mp3"/><Relationship Id="rId9" Type="http://schemas.openxmlformats.org/officeDocument/2006/relationships/image" Target="../media/image3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0.png"/><Relationship Id="rId4" Type="http://schemas.openxmlformats.org/officeDocument/2006/relationships/slide" Target="slide140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4B7E583B-3E65-4622-8305-5DAE05EC67C0}"/>
              </a:ext>
            </a:extLst>
          </p:cNvPr>
          <p:cNvSpPr/>
          <p:nvPr/>
        </p:nvSpPr>
        <p:spPr>
          <a:xfrm>
            <a:off x="2350149" y="236041"/>
            <a:ext cx="7727150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Дело мастера боится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85674696-6BFB-4C22-B3CA-D74B6F8DF93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34754" y="1510857"/>
            <a:ext cx="6223233" cy="49356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616013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09608E02-89B4-4E43-A1B8-E8E8A7F8D5A9}"/>
              </a:ext>
            </a:extLst>
          </p:cNvPr>
          <p:cNvSpPr/>
          <p:nvPr/>
        </p:nvSpPr>
        <p:spPr>
          <a:xfrm>
            <a:off x="1971466" y="626492"/>
            <a:ext cx="4205574" cy="452431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72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Строитель</a:t>
            </a:r>
          </a:p>
          <a:p>
            <a:pPr algn="ctr"/>
            <a:r>
              <a:rPr lang="ru-RU" sz="7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Водитель</a:t>
            </a:r>
          </a:p>
          <a:p>
            <a:pPr algn="ctr"/>
            <a:r>
              <a:rPr lang="ru-RU" sz="72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Повар</a:t>
            </a:r>
          </a:p>
          <a:p>
            <a:pPr algn="ctr"/>
            <a:r>
              <a:rPr lang="ru-RU" sz="7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Учитель</a:t>
            </a:r>
            <a:endParaRPr lang="ru-RU" sz="72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91AD5DD0-4246-470B-863B-35F35F5E7717}"/>
              </a:ext>
            </a:extLst>
          </p:cNvPr>
          <p:cNvSpPr/>
          <p:nvPr/>
        </p:nvSpPr>
        <p:spPr>
          <a:xfrm>
            <a:off x="6055284" y="626491"/>
            <a:ext cx="3336170" cy="452431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7200" b="0" cap="none" spc="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- строит</a:t>
            </a:r>
          </a:p>
          <a:p>
            <a:pPr algn="ctr"/>
            <a:r>
              <a:rPr lang="ru-RU" sz="720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- водит</a:t>
            </a:r>
          </a:p>
          <a:p>
            <a:pPr marL="857250" indent="-857250" algn="ctr">
              <a:buFontTx/>
              <a:buChar char="-"/>
            </a:pPr>
            <a:r>
              <a:rPr lang="ru-RU" sz="7200" b="0" cap="none" spc="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варит</a:t>
            </a:r>
            <a:endParaRPr lang="ru-RU" sz="7200" dirty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marL="857250" indent="-857250" algn="ctr">
              <a:buFontTx/>
              <a:buChar char="-"/>
            </a:pPr>
            <a:r>
              <a:rPr lang="ru-RU" sz="720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учит</a:t>
            </a:r>
            <a:endParaRPr lang="ru-RU" sz="7200" b="0" cap="none" spc="0" dirty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3935107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CBF8321C-7A34-4E71-83A4-EBB1F1710303}"/>
              </a:ext>
            </a:extLst>
          </p:cNvPr>
          <p:cNvSpPr/>
          <p:nvPr/>
        </p:nvSpPr>
        <p:spPr>
          <a:xfrm>
            <a:off x="584718" y="148838"/>
            <a:ext cx="11607282" cy="64627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1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Место для стикера</a:t>
            </a:r>
            <a:endParaRPr lang="ru-RU" sz="1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2400" b="1" u="sng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Задание. </a:t>
            </a:r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Впишите вместо пропусков слова: ВОДОВОЗ, ГАЗЕТЧИК, ЛЕКАРЬ, КОСАРЬ, ПАХАРЬ, ТРУБОЧИСТ, ФОНАРЩИК. </a:t>
            </a:r>
            <a:endParaRPr lang="ru-RU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……………. – тот, кто косит траву.</a:t>
            </a:r>
            <a:endParaRPr lang="ru-RU" sz="2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……………. – возчик, доставляющий воду.</a:t>
            </a:r>
            <a:endParaRPr lang="ru-RU" sz="2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……………. – уличный продавец газет.</a:t>
            </a:r>
            <a:endParaRPr lang="ru-RU" sz="2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……………. – рабочий, занимающийся чисткой дымоходов, печных труб.</a:t>
            </a:r>
            <a:endParaRPr lang="ru-RU" sz="2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……………. – человек, который пашет землю, землепашец.</a:t>
            </a:r>
            <a:endParaRPr lang="ru-RU" sz="2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……………. – рабочий, зажигающий уличные фонари и наблюдающий за их исправностью.</a:t>
            </a:r>
            <a:endParaRPr lang="ru-RU" sz="2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……………. – то же, что врач. </a:t>
            </a:r>
            <a:endParaRPr lang="ru-RU" sz="2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Какие способы объяснения значения слов использованы в этом задании? Докажите.</a:t>
            </a:r>
            <a:endParaRPr lang="ru-RU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5307246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46866C64-B073-4583-9C66-8ED0CBD5E865}"/>
              </a:ext>
            </a:extLst>
          </p:cNvPr>
          <p:cNvSpPr/>
          <p:nvPr/>
        </p:nvSpPr>
        <p:spPr>
          <a:xfrm>
            <a:off x="2086946" y="914601"/>
            <a:ext cx="7794171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600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Что</a:t>
            </a:r>
            <a:r>
              <a:rPr lang="ru-RU" sz="6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и </a:t>
            </a:r>
            <a:r>
              <a:rPr lang="ru-RU" sz="600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как</a:t>
            </a:r>
            <a:r>
              <a:rPr lang="ru-RU" sz="6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</a:p>
          <a:p>
            <a:pPr algn="ctr"/>
            <a:r>
              <a:rPr lang="ru-RU" sz="6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могут рассказать слова</a:t>
            </a:r>
          </a:p>
          <a:p>
            <a:pPr algn="ctr"/>
            <a:r>
              <a:rPr lang="ru-RU" sz="6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о занятиях людей?</a:t>
            </a:r>
          </a:p>
        </p:txBody>
      </p:sp>
    </p:spTree>
    <p:extLst>
      <p:ext uri="{BB962C8B-B14F-4D97-AF65-F5344CB8AC3E}">
        <p14:creationId xmlns:p14="http://schemas.microsoft.com/office/powerpoint/2010/main" val="101325798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092" name="Rectangle 3089">
            <a:extLst>
              <a:ext uri="{FF2B5EF4-FFF2-40B4-BE49-F238E27FC236}">
                <a16:creationId xmlns:a16="http://schemas.microsoft.com/office/drawing/2014/main" id="{25B97239-2685-48C8-8104-1D4E4E383D8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3080" name="Picture 8">
            <a:extLst>
              <a:ext uri="{FF2B5EF4-FFF2-40B4-BE49-F238E27FC236}">
                <a16:creationId xmlns:a16="http://schemas.microsoft.com/office/drawing/2014/main" id="{D447041C-7C76-4866-AD0F-0D2EF730B7A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" r="50858" b="2"/>
          <a:stretch/>
        </p:blipFill>
        <p:spPr bwMode="auto">
          <a:xfrm>
            <a:off x="3250513" y="0"/>
            <a:ext cx="2837076" cy="30308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>
            <a:extLst>
              <a:ext uri="{FF2B5EF4-FFF2-40B4-BE49-F238E27FC236}">
                <a16:creationId xmlns:a16="http://schemas.microsoft.com/office/drawing/2014/main" id="{61C06F29-CC14-4CFE-AEA7-9F7E7FFB084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073" r="-4" b="939"/>
          <a:stretch/>
        </p:blipFill>
        <p:spPr bwMode="auto">
          <a:xfrm>
            <a:off x="196491" y="928837"/>
            <a:ext cx="2676579" cy="42040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>
            <a:extLst>
              <a:ext uri="{FF2B5EF4-FFF2-40B4-BE49-F238E27FC236}">
                <a16:creationId xmlns:a16="http://schemas.microsoft.com/office/drawing/2014/main" id="{4E21745E-9E2E-4289-8608-B7B0A36C2CF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511" r="-5" b="16573"/>
          <a:stretch/>
        </p:blipFill>
        <p:spPr bwMode="auto">
          <a:xfrm>
            <a:off x="3268302" y="3609743"/>
            <a:ext cx="2837076" cy="27859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>
            <a:extLst>
              <a:ext uri="{FF2B5EF4-FFF2-40B4-BE49-F238E27FC236}">
                <a16:creationId xmlns:a16="http://schemas.microsoft.com/office/drawing/2014/main" id="{66C895E9-A153-4E3E-9880-A99EFE28A33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226" r="4029" b="-1"/>
          <a:stretch/>
        </p:blipFill>
        <p:spPr bwMode="auto">
          <a:xfrm flipH="1">
            <a:off x="6320617" y="252237"/>
            <a:ext cx="5674892" cy="59790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CBA0C274-DA08-4A3C-ABEC-37CB2A640A34}"/>
              </a:ext>
            </a:extLst>
          </p:cNvPr>
          <p:cNvSpPr/>
          <p:nvPr/>
        </p:nvSpPr>
        <p:spPr>
          <a:xfrm>
            <a:off x="3064115" y="6328402"/>
            <a:ext cx="3432543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8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А.К. Архипов. Прачки</a:t>
            </a:r>
          </a:p>
        </p:txBody>
      </p:sp>
      <p:sp>
        <p:nvSpPr>
          <p:cNvPr id="15" name="Прямоугольник 14">
            <a:extLst>
              <a:ext uri="{FF2B5EF4-FFF2-40B4-BE49-F238E27FC236}">
                <a16:creationId xmlns:a16="http://schemas.microsoft.com/office/drawing/2014/main" id="{9DAC1A29-EA46-4B7D-ADFD-CF90F769CEF6}"/>
              </a:ext>
            </a:extLst>
          </p:cNvPr>
          <p:cNvSpPr/>
          <p:nvPr/>
        </p:nvSpPr>
        <p:spPr>
          <a:xfrm>
            <a:off x="2873070" y="2905780"/>
            <a:ext cx="3447547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Ф.С. Журавлёв. Пряха</a:t>
            </a:r>
            <a:endParaRPr lang="ru-RU" sz="28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6" name="Прямоугольник 15">
            <a:extLst>
              <a:ext uri="{FF2B5EF4-FFF2-40B4-BE49-F238E27FC236}">
                <a16:creationId xmlns:a16="http://schemas.microsoft.com/office/drawing/2014/main" id="{ABE3715E-9406-4E16-9E8B-D8C196A76C2D}"/>
              </a:ext>
            </a:extLst>
          </p:cNvPr>
          <p:cNvSpPr/>
          <p:nvPr/>
        </p:nvSpPr>
        <p:spPr>
          <a:xfrm>
            <a:off x="7787966" y="6231311"/>
            <a:ext cx="3542572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8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С.И. Грибков. Водовоз</a:t>
            </a:r>
          </a:p>
        </p:txBody>
      </p:sp>
      <p:sp>
        <p:nvSpPr>
          <p:cNvPr id="17" name="Прямоугольник 16">
            <a:extLst>
              <a:ext uri="{FF2B5EF4-FFF2-40B4-BE49-F238E27FC236}">
                <a16:creationId xmlns:a16="http://schemas.microsoft.com/office/drawing/2014/main" id="{98AE87F5-E4BC-40ED-9938-E28ADA2CC15E}"/>
              </a:ext>
            </a:extLst>
          </p:cNvPr>
          <p:cNvSpPr/>
          <p:nvPr/>
        </p:nvSpPr>
        <p:spPr>
          <a:xfrm>
            <a:off x="11233" y="5199940"/>
            <a:ext cx="3191835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800" b="0" cap="none" spc="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М.П.Клодт</a:t>
            </a:r>
            <a:r>
              <a:rPr lang="ru-RU" sz="28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. Шорник</a:t>
            </a:r>
          </a:p>
        </p:txBody>
      </p:sp>
    </p:spTree>
    <p:extLst>
      <p:ext uri="{BB962C8B-B14F-4D97-AF65-F5344CB8AC3E}">
        <p14:creationId xmlns:p14="http://schemas.microsoft.com/office/powerpoint/2010/main" val="193114178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6" name="Rectangle 1032">
            <a:extLst>
              <a:ext uri="{FF2B5EF4-FFF2-40B4-BE49-F238E27FC236}">
                <a16:creationId xmlns:a16="http://schemas.microsoft.com/office/drawing/2014/main" id="{5F9CFCE6-877F-4858-B8BD-2C52CA8AFBC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2E327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35" name="Rectangle 1034">
            <a:extLst>
              <a:ext uri="{FF2B5EF4-FFF2-40B4-BE49-F238E27FC236}">
                <a16:creationId xmlns:a16="http://schemas.microsoft.com/office/drawing/2014/main" id="{8213F8A0-12AE-4514-8372-0DD766EC28E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256866" y="480060"/>
            <a:ext cx="5458122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8" name="Picture 4">
            <a:extLst>
              <a:ext uri="{FF2B5EF4-FFF2-40B4-BE49-F238E27FC236}">
                <a16:creationId xmlns:a16="http://schemas.microsoft.com/office/drawing/2014/main" id="{6FC35D16-93E9-4451-8BA8-65B36356918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410" b="22543"/>
          <a:stretch/>
        </p:blipFill>
        <p:spPr bwMode="auto">
          <a:xfrm>
            <a:off x="6256866" y="1723346"/>
            <a:ext cx="5478682" cy="27138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37" name="Rectangle 1036">
            <a:extLst>
              <a:ext uri="{FF2B5EF4-FFF2-40B4-BE49-F238E27FC236}">
                <a16:creationId xmlns:a16="http://schemas.microsoft.com/office/drawing/2014/main" id="{9EFF17D4-9A8C-4CE5-B096-D8CCD440043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5458121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3548D4F7-0B95-4A9F-AD51-946299963AE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41180" y="1723347"/>
            <a:ext cx="5129784" cy="34113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06879513"/>
      </p:ext>
    </p:extLst>
  </p:cSld>
  <p:clrMapOvr>
    <a:masterClrMapping/>
  </p:clrMapOvr>
</p:sld>
</file>

<file path=ppt/slides/slide1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1" name="Rectangle 1030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1026" name="Picture 2" descr="Изображение выглядит как внутренний, человек, одежда&#10;&#10;Автоматически созданное описание">
            <a:extLst>
              <a:ext uri="{FF2B5EF4-FFF2-40B4-BE49-F238E27FC236}">
                <a16:creationId xmlns:a16="http://schemas.microsoft.com/office/drawing/2014/main" id="{E65CCF0D-3B0A-469D-B229-0B166DE17B4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"/>
          <a:stretch/>
        </p:blipFill>
        <p:spPr bwMode="auto">
          <a:xfrm>
            <a:off x="20" y="1282"/>
            <a:ext cx="12191980" cy="68567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pslz="http://schemas.microsoft.com/office/powerpoint/2016/slidezoom">
        <mc:Choice Requires="pslz">
          <p:graphicFrame>
            <p:nvGraphicFramePr>
              <p:cNvPr id="3" name="Ссылка на слайд 2">
                <a:extLst>
                  <a:ext uri="{FF2B5EF4-FFF2-40B4-BE49-F238E27FC236}">
                    <a16:creationId xmlns:a16="http://schemas.microsoft.com/office/drawing/2014/main" id="{DFA04F76-0EF4-44BA-B3CE-976F93EEFB06}"/>
                  </a:ext>
                </a:extLst>
              </p:cNvPr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3198024245"/>
                  </p:ext>
                </p:extLst>
              </p:nvPr>
            </p:nvGraphicFramePr>
            <p:xfrm>
              <a:off x="3061252" y="550794"/>
              <a:ext cx="397564" cy="223630"/>
            </p:xfrm>
            <a:graphic>
              <a:graphicData uri="http://schemas.microsoft.com/office/powerpoint/2016/slidezoom">
                <pslz:sldZm>
                  <pslz:sldZmObj sldId="266" cId="3310900495">
                    <pslz:zmPr id="{D118B4E6-3F7E-4265-83FE-53FEB879C211}" returnToParent="0" transitionDur="1000">
                      <p166:blipFill xmlns:p166="http://schemas.microsoft.com/office/powerpoint/2016/6/main">
                        <a:blip r:embed="rId3"/>
                        <a:stretch>
                          <a:fillRect/>
                        </a:stretch>
                      </p166:blipFill>
                      <p166:spPr xmlns:p166="http://schemas.microsoft.com/office/powerpoint/2016/6/main">
                        <a:xfrm>
                          <a:off x="0" y="0"/>
                          <a:ext cx="397564" cy="223630"/>
                        </a:xfrm>
                        <a:prstGeom prst="rect">
                          <a:avLst/>
                        </a:prstGeom>
                        <a:ln w="3175">
                          <a:solidFill>
                            <a:prstClr val="ltGray"/>
                          </a:solidFill>
                        </a:ln>
                      </p166:spPr>
                    </pslz:zmPr>
                  </pslz:sldZmObj>
                </pslz:sldZm>
              </a:graphicData>
            </a:graphic>
          </p:graphicFrame>
        </mc:Choice>
        <mc:Fallback xmlns="">
          <p:pic>
            <p:nvPicPr>
              <p:cNvPr id="3" name="Ссылка на слайд 2">
                <a:hlinkClick r:id="rId4" action="ppaction://hlinksldjump"/>
                <a:extLst>
                  <a:ext uri="{FF2B5EF4-FFF2-40B4-BE49-F238E27FC236}">
                    <a16:creationId xmlns:a16="http://schemas.microsoft.com/office/drawing/2014/main" id="{DFA04F76-0EF4-44BA-B3CE-976F93EEFB06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3061252" y="550794"/>
                <a:ext cx="397564" cy="223630"/>
              </a:xfrm>
              <a:prstGeom prst="rect">
                <a:avLst/>
              </a:prstGeom>
              <a:ln w="3175">
                <a:solidFill>
                  <a:prstClr val="ltGray"/>
                </a:solidFill>
              </a:ln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66835260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FE1D9206-4189-4E32-A1F6-A3F24F2050CC}"/>
              </a:ext>
            </a:extLst>
          </p:cNvPr>
          <p:cNvSpPr/>
          <p:nvPr/>
        </p:nvSpPr>
        <p:spPr>
          <a:xfrm>
            <a:off x="617621" y="797510"/>
            <a:ext cx="10956758" cy="42780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371475" algn="just">
              <a:lnSpc>
                <a:spcPct val="150000"/>
              </a:lnSpc>
              <a:spcAft>
                <a:spcPts val="0"/>
              </a:spcAft>
            </a:pPr>
            <a:r>
              <a:rPr lang="ru-RU" sz="48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ПРОФЕССИЯ -</a:t>
            </a:r>
            <a:r>
              <a:rPr lang="ru-RU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основной род занятий, трудовой деятельности.</a:t>
            </a:r>
          </a:p>
          <a:p>
            <a:pPr indent="371475" algn="r">
              <a:lnSpc>
                <a:spcPct val="150000"/>
              </a:lnSpc>
              <a:spcAft>
                <a:spcPts val="0"/>
              </a:spcAft>
            </a:pPr>
            <a:endParaRPr lang="ru-RU" sz="3200" i="1" kern="50" dirty="0">
              <a:latin typeface="Times New Roman" panose="02020603050405020304" pitchFamily="18" charset="0"/>
              <a:ea typeface="Andale Sans UI"/>
              <a:cs typeface="Times New Roman" panose="02020603050405020304" pitchFamily="18" charset="0"/>
            </a:endParaRPr>
          </a:p>
          <a:p>
            <a:pPr indent="371475" algn="r">
              <a:lnSpc>
                <a:spcPct val="150000"/>
              </a:lnSpc>
              <a:spcAft>
                <a:spcPts val="0"/>
              </a:spcAft>
            </a:pPr>
            <a:r>
              <a:rPr lang="ru-RU" sz="3200" i="1" kern="50" dirty="0">
                <a:latin typeface="Times New Roman" panose="02020603050405020304" pitchFamily="18" charset="0"/>
                <a:ea typeface="Andale Sans UI"/>
                <a:cs typeface="Times New Roman" panose="02020603050405020304" pitchFamily="18" charset="0"/>
              </a:rPr>
              <a:t>(Толковый словарь русского языка С.И. Ожегова)</a:t>
            </a:r>
          </a:p>
          <a:p>
            <a:pPr indent="371475" algn="just">
              <a:spcAft>
                <a:spcPts val="0"/>
              </a:spcAft>
            </a:pPr>
            <a:endParaRPr lang="ru-RU" sz="3200" i="1" kern="50" dirty="0">
              <a:latin typeface="Times New Roman" panose="02020603050405020304" pitchFamily="18" charset="0"/>
              <a:ea typeface="Andale Sans UI"/>
            </a:endParaRPr>
          </a:p>
        </p:txBody>
      </p:sp>
    </p:spTree>
    <p:extLst>
      <p:ext uri="{BB962C8B-B14F-4D97-AF65-F5344CB8AC3E}">
        <p14:creationId xmlns:p14="http://schemas.microsoft.com/office/powerpoint/2010/main" val="847023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D4BC2DDE-40FD-4218-B814-4F2A5A42BA90}"/>
              </a:ext>
            </a:extLst>
          </p:cNvPr>
          <p:cNvSpPr/>
          <p:nvPr/>
        </p:nvSpPr>
        <p:spPr>
          <a:xfrm>
            <a:off x="1354606" y="289679"/>
            <a:ext cx="8845498" cy="450540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ru-RU" sz="6600" b="0" cap="none" spc="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Что</a:t>
            </a:r>
            <a:r>
              <a:rPr lang="ru-RU" sz="66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и </a:t>
            </a:r>
            <a:r>
              <a:rPr lang="ru-RU" sz="6600" b="0" cap="none" spc="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как</a:t>
            </a:r>
          </a:p>
          <a:p>
            <a:pPr algn="ctr">
              <a:lnSpc>
                <a:spcPct val="150000"/>
              </a:lnSpc>
            </a:pPr>
            <a:r>
              <a:rPr lang="ru-RU" sz="66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могут рассказать слова </a:t>
            </a:r>
          </a:p>
          <a:p>
            <a:pPr algn="ctr">
              <a:lnSpc>
                <a:spcPct val="150000"/>
              </a:lnSpc>
            </a:pPr>
            <a:r>
              <a:rPr lang="ru-RU" sz="66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о занятиях людей?</a:t>
            </a:r>
          </a:p>
        </p:txBody>
      </p:sp>
    </p:spTree>
    <p:extLst>
      <p:ext uri="{BB962C8B-B14F-4D97-AF65-F5344CB8AC3E}">
        <p14:creationId xmlns:p14="http://schemas.microsoft.com/office/powerpoint/2010/main" val="329055032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Николай Копылов feat (mp3cut.net)">
            <a:hlinkClick r:id="" action="ppaction://media"/>
            <a:extLst>
              <a:ext uri="{FF2B5EF4-FFF2-40B4-BE49-F238E27FC236}">
                <a16:creationId xmlns:a16="http://schemas.microsoft.com/office/drawing/2014/main" id="{C5BACDDC-478B-44B4-A72E-455F6DB88ED1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5300546" y="4930698"/>
            <a:ext cx="609600" cy="609600"/>
          </a:xfrm>
          <a:prstGeom prst="rect">
            <a:avLst/>
          </a:prstGeom>
        </p:spPr>
      </p:pic>
      <p:pic>
        <p:nvPicPr>
          <p:cNvPr id="5" name="Роман Демидов - Ямщик не гони лошадей (mp3cut.net)">
            <a:hlinkClick r:id="" action="ppaction://media"/>
            <a:extLst>
              <a:ext uri="{FF2B5EF4-FFF2-40B4-BE49-F238E27FC236}">
                <a16:creationId xmlns:a16="http://schemas.microsoft.com/office/drawing/2014/main" id="{E0048B7D-4609-46FD-AF4B-CDD283A9159D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9236927" y="4930698"/>
            <a:ext cx="609600" cy="609600"/>
          </a:xfrm>
          <a:prstGeom prst="rect">
            <a:avLst/>
          </a:prstGeom>
        </p:spPr>
      </p:pic>
      <p:pic>
        <p:nvPicPr>
          <p:cNvPr id="2" name="Евгения Смольянинова - Степь да степь кругом (mp3cut.net)">
            <a:hlinkClick r:id="" action="ppaction://media"/>
            <a:extLst>
              <a:ext uri="{FF2B5EF4-FFF2-40B4-BE49-F238E27FC236}">
                <a16:creationId xmlns:a16="http://schemas.microsoft.com/office/drawing/2014/main" id="{980DB659-CCCC-4C32-9D2D-56707B43A6FF}"/>
              </a:ext>
            </a:extLst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1484243" y="4930698"/>
            <a:ext cx="609600" cy="609600"/>
          </a:xfrm>
          <a:prstGeom prst="rect">
            <a:avLst/>
          </a:prstGeom>
        </p:spPr>
      </p:pic>
      <p:pic>
        <p:nvPicPr>
          <p:cNvPr id="2050" name="Picture 2">
            <a:extLst>
              <a:ext uri="{FF2B5EF4-FFF2-40B4-BE49-F238E27FC236}">
                <a16:creationId xmlns:a16="http://schemas.microsoft.com/office/drawing/2014/main" id="{82286A68-ECC8-44A9-934D-8094CB274F8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743" y="-559434"/>
            <a:ext cx="11952514" cy="74174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766743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8" dur="24424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4424"/>
                            </p:stCondLst>
                            <p:childTnLst>
                              <p:par>
                                <p:cTn id="10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" dur="18337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2761"/>
                            </p:stCondLst>
                            <p:childTnLst>
                              <p:par>
                                <p:cTn id="13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4" dur="21312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  <p:audio>
              <p:cMediaNode vol="80000">
                <p:cTn id="1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  <p:audio>
              <p:cMediaNode vol="80000">
                <p:cTn id="1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06F2C46B-F5AB-4EB1-A60B-D8CBD43D4700}"/>
              </a:ext>
            </a:extLst>
          </p:cNvPr>
          <p:cNvSpPr/>
          <p:nvPr/>
        </p:nvSpPr>
        <p:spPr>
          <a:xfrm>
            <a:off x="2049240" y="369414"/>
            <a:ext cx="7727150" cy="258532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0" cap="none" spc="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Что</a:t>
            </a:r>
            <a:r>
              <a:rPr lang="ru-RU" sz="5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и </a:t>
            </a:r>
            <a:r>
              <a:rPr lang="ru-RU" sz="5400" b="0" cap="none" spc="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как</a:t>
            </a:r>
            <a:r>
              <a:rPr lang="ru-RU" sz="5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</a:p>
          <a:p>
            <a:pPr algn="ctr"/>
            <a:r>
              <a:rPr lang="ru-RU" sz="5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могут рассказать слова</a:t>
            </a:r>
          </a:p>
          <a:p>
            <a:pPr algn="ctr"/>
            <a:r>
              <a:rPr lang="ru-RU" sz="5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о занятиях людей?</a:t>
            </a:r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BF52D5B5-E9C5-4822-A297-A88543E9F09F}"/>
              </a:ext>
            </a:extLst>
          </p:cNvPr>
          <p:cNvSpPr/>
          <p:nvPr/>
        </p:nvSpPr>
        <p:spPr>
          <a:xfrm>
            <a:off x="382169" y="4230792"/>
            <a:ext cx="7727150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с. 50 </a:t>
            </a:r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ECE17CFC-A4DD-4FF6-BC5D-D45E60DFDF8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10" t="5387" r="5968" b="12245"/>
          <a:stretch/>
        </p:blipFill>
        <p:spPr bwMode="auto">
          <a:xfrm>
            <a:off x="5134947" y="4205162"/>
            <a:ext cx="961053" cy="9745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pslz="http://schemas.microsoft.com/office/powerpoint/2016/slidezoom">
        <mc:Choice Requires="pslz">
          <p:graphicFrame>
            <p:nvGraphicFramePr>
              <p:cNvPr id="5" name="Ссылка на слайд 4">
                <a:extLst>
                  <a:ext uri="{FF2B5EF4-FFF2-40B4-BE49-F238E27FC236}">
                    <a16:creationId xmlns:a16="http://schemas.microsoft.com/office/drawing/2014/main" id="{5F6C37AB-F454-4B3B-A1AB-A087A71B65F0}"/>
                  </a:ext>
                </a:extLst>
              </p:cNvPr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1768099660"/>
                  </p:ext>
                </p:extLst>
              </p:nvPr>
            </p:nvGraphicFramePr>
            <p:xfrm>
              <a:off x="675860" y="5778971"/>
              <a:ext cx="887897" cy="499442"/>
            </p:xfrm>
            <a:graphic>
              <a:graphicData uri="http://schemas.microsoft.com/office/powerpoint/2016/slidezoom">
                <pslz:sldZm>
                  <pslz:sldZmObj sldId="263" cId="668352605">
                    <pslz:zmPr id="{2331D8ED-5414-46FC-9DF0-608C4F1D9576}" returnToParent="0" transitionDur="1000">
                      <p166:blipFill xmlns:p166="http://schemas.microsoft.com/office/powerpoint/2016/6/main">
                        <a:blip r:embed="rId3"/>
                        <a:stretch>
                          <a:fillRect/>
                        </a:stretch>
                      </p166:blipFill>
                      <p166:spPr xmlns:p166="http://schemas.microsoft.com/office/powerpoint/2016/6/main">
                        <a:xfrm>
                          <a:off x="0" y="0"/>
                          <a:ext cx="887897" cy="499442"/>
                        </a:xfrm>
                        <a:prstGeom prst="rect">
                          <a:avLst/>
                        </a:prstGeom>
                        <a:ln w="3175">
                          <a:solidFill>
                            <a:prstClr val="ltGray"/>
                          </a:solidFill>
                        </a:ln>
                      </p166:spPr>
                    </pslz:zmPr>
                  </pslz:sldZmObj>
                </pslz:sldZm>
              </a:graphicData>
            </a:graphic>
          </p:graphicFrame>
        </mc:Choice>
        <mc:Fallback xmlns="">
          <p:pic>
            <p:nvPicPr>
              <p:cNvPr id="5" name="Ссылка на слайд 4">
                <a:hlinkClick r:id="rId4" action="ppaction://hlinksldjump"/>
                <a:extLst>
                  <a:ext uri="{FF2B5EF4-FFF2-40B4-BE49-F238E27FC236}">
                    <a16:creationId xmlns:a16="http://schemas.microsoft.com/office/drawing/2014/main" id="{5F6C37AB-F454-4B3B-A1AB-A087A71B65F0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675860" y="5778971"/>
                <a:ext cx="887897" cy="499442"/>
              </a:xfrm>
              <a:prstGeom prst="rect">
                <a:avLst/>
              </a:prstGeom>
              <a:ln w="3175">
                <a:solidFill>
                  <a:prstClr val="ltGray"/>
                </a:solidFill>
              </a:ln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31090049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Таблица 3">
            <a:extLst>
              <a:ext uri="{FF2B5EF4-FFF2-40B4-BE49-F238E27FC236}">
                <a16:creationId xmlns:a16="http://schemas.microsoft.com/office/drawing/2014/main" id="{865FA8FB-ED4D-4755-AFEB-D19F6F31322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53282388"/>
              </p:ext>
            </p:extLst>
          </p:nvPr>
        </p:nvGraphicFramePr>
        <p:xfrm>
          <a:off x="2030190" y="1489223"/>
          <a:ext cx="7272638" cy="4406836"/>
        </p:xfrm>
        <a:graphic>
          <a:graphicData uri="http://schemas.openxmlformats.org/drawingml/2006/table">
            <a:tbl>
              <a:tblPr firstRow="1" firstCol="1" bandRow="1"/>
              <a:tblGrid>
                <a:gridCol w="3979490">
                  <a:extLst>
                    <a:ext uri="{9D8B030D-6E8A-4147-A177-3AD203B41FA5}">
                      <a16:colId xmlns:a16="http://schemas.microsoft.com/office/drawing/2014/main" val="1326897813"/>
                    </a:ext>
                  </a:extLst>
                </a:gridCol>
                <a:gridCol w="3293148">
                  <a:extLst>
                    <a:ext uri="{9D8B030D-6E8A-4147-A177-3AD203B41FA5}">
                      <a16:colId xmlns:a16="http://schemas.microsoft.com/office/drawing/2014/main" val="2640738817"/>
                    </a:ext>
                  </a:extLst>
                </a:gridCol>
              </a:tblGrid>
              <a:tr h="2379306">
                <a:tc>
                  <a:txBody>
                    <a:bodyPr/>
                    <a:lstStyle/>
                    <a:p>
                      <a:pPr algn="l" fontAlgn="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3300" b="0" i="0" u="none" strike="noStrike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Название недавно появившейся профессии</a:t>
                      </a:r>
                      <a:endParaRPr lang="ru-RU" sz="3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13157" marR="113157" marT="15716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3300" b="0" i="0" u="none" strike="noStrike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3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13157" marR="113157" marT="15716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49219865"/>
                  </a:ext>
                </a:extLst>
              </a:tr>
              <a:tr h="2027530">
                <a:tc>
                  <a:txBody>
                    <a:bodyPr/>
                    <a:lstStyle/>
                    <a:p>
                      <a:pPr algn="l" fontAlgn="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3300" b="0" i="0" u="none" strike="noStrike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Название исчезнувшей профессии</a:t>
                      </a:r>
                      <a:endParaRPr lang="ru-RU" sz="3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13157" marR="113157" marT="15716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3300" b="0" i="0" u="none" strike="noStrike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30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  <a:p>
                      <a:pPr algn="l" fontAlgn="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3300" b="0" i="0" u="none" strike="noStrike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30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  <a:p>
                      <a:pPr algn="l" fontAlgn="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3300" b="0" i="0" u="none" strike="noStrike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30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13157" marR="113157" marT="15716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08043941"/>
                  </a:ext>
                </a:extLst>
              </a:tr>
            </a:tbl>
          </a:graphicData>
        </a:graphic>
      </p:graphicFrame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FB69AC73-0190-4B1E-B329-2E52AEEEAA1F}"/>
              </a:ext>
            </a:extLst>
          </p:cNvPr>
          <p:cNvSpPr/>
          <p:nvPr/>
        </p:nvSpPr>
        <p:spPr>
          <a:xfrm>
            <a:off x="1079902" y="407759"/>
            <a:ext cx="9427517" cy="65588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3600" b="1" u="sng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Задание к с. 50</a:t>
            </a:r>
            <a:r>
              <a:rPr lang="ru-RU" sz="3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         Заполните таблицу:</a:t>
            </a:r>
            <a:endParaRPr lang="ru-RU" sz="3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2837290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06F2C46B-F5AB-4EB1-A60B-D8CBD43D4700}"/>
              </a:ext>
            </a:extLst>
          </p:cNvPr>
          <p:cNvSpPr/>
          <p:nvPr/>
        </p:nvSpPr>
        <p:spPr>
          <a:xfrm>
            <a:off x="2049240" y="369414"/>
            <a:ext cx="7727150" cy="258532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0" cap="none" spc="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Что</a:t>
            </a:r>
            <a:r>
              <a:rPr lang="ru-RU" sz="5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и </a:t>
            </a:r>
            <a:r>
              <a:rPr lang="ru-RU" sz="5400" b="0" cap="none" spc="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как</a:t>
            </a:r>
            <a:r>
              <a:rPr lang="ru-RU" sz="5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</a:p>
          <a:p>
            <a:pPr algn="ctr"/>
            <a:r>
              <a:rPr lang="ru-RU" sz="5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могут рассказать слова</a:t>
            </a:r>
          </a:p>
          <a:p>
            <a:pPr algn="ctr"/>
            <a:r>
              <a:rPr lang="ru-RU" sz="5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о занятиях людей?</a:t>
            </a:r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E984F245-010B-4B7A-AC51-2A181D8DDCF9}"/>
              </a:ext>
            </a:extLst>
          </p:cNvPr>
          <p:cNvSpPr/>
          <p:nvPr/>
        </p:nvSpPr>
        <p:spPr>
          <a:xfrm>
            <a:off x="1203265" y="4230792"/>
            <a:ext cx="7727150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с. 54 </a:t>
            </a:r>
          </a:p>
        </p:txBody>
      </p:sp>
    </p:spTree>
    <p:extLst>
      <p:ext uri="{BB962C8B-B14F-4D97-AF65-F5344CB8AC3E}">
        <p14:creationId xmlns:p14="http://schemas.microsoft.com/office/powerpoint/2010/main" val="19873684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DA96017C-6F08-474F-9E92-6AF50CED1DD1}"/>
              </a:ext>
            </a:extLst>
          </p:cNvPr>
          <p:cNvSpPr/>
          <p:nvPr/>
        </p:nvSpPr>
        <p:spPr>
          <a:xfrm>
            <a:off x="3150637" y="310918"/>
            <a:ext cx="6096000" cy="773032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b="1" u="sng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Задание к с. 54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         </a:t>
            </a:r>
            <a:endParaRPr lang="ru-RU" sz="105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+mj-lt"/>
              <a:buAutoNum type="arabicPeriod"/>
            </a:pP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Заполните таблицу:</a:t>
            </a:r>
            <a:endParaRPr lang="ru-RU" sz="105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BFC90A6F-D4E9-47F5-9FA2-7F85FF204A96}"/>
              </a:ext>
            </a:extLst>
          </p:cNvPr>
          <p:cNvSpPr/>
          <p:nvPr/>
        </p:nvSpPr>
        <p:spPr>
          <a:xfrm>
            <a:off x="570540" y="323357"/>
            <a:ext cx="2018886" cy="3740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Место для стикера</a:t>
            </a:r>
            <a:endParaRPr lang="ru-RU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Сердце 4">
            <a:extLst>
              <a:ext uri="{FF2B5EF4-FFF2-40B4-BE49-F238E27FC236}">
                <a16:creationId xmlns:a16="http://schemas.microsoft.com/office/drawing/2014/main" id="{B4EAD336-00E1-4A91-A390-F31D993F5C2D}"/>
              </a:ext>
            </a:extLst>
          </p:cNvPr>
          <p:cNvSpPr/>
          <p:nvPr/>
        </p:nvSpPr>
        <p:spPr>
          <a:xfrm>
            <a:off x="819492" y="108805"/>
            <a:ext cx="1457177" cy="1188150"/>
          </a:xfrm>
          <a:prstGeom prst="hear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aphicFrame>
        <p:nvGraphicFramePr>
          <p:cNvPr id="6" name="Таблица 5">
            <a:extLst>
              <a:ext uri="{FF2B5EF4-FFF2-40B4-BE49-F238E27FC236}">
                <a16:creationId xmlns:a16="http://schemas.microsoft.com/office/drawing/2014/main" id="{5F948FEC-602F-49BE-A3DA-20A2B40A37A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10045217"/>
              </p:ext>
            </p:extLst>
          </p:nvPr>
        </p:nvGraphicFramePr>
        <p:xfrm>
          <a:off x="3242751" y="1195212"/>
          <a:ext cx="6367780" cy="360777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046082">
                  <a:extLst>
                    <a:ext uri="{9D8B030D-6E8A-4147-A177-3AD203B41FA5}">
                      <a16:colId xmlns:a16="http://schemas.microsoft.com/office/drawing/2014/main" val="2774388575"/>
                    </a:ext>
                  </a:extLst>
                </a:gridCol>
                <a:gridCol w="3321698">
                  <a:extLst>
                    <a:ext uri="{9D8B030D-6E8A-4147-A177-3AD203B41FA5}">
                      <a16:colId xmlns:a16="http://schemas.microsoft.com/office/drawing/2014/main" val="2279290639"/>
                    </a:ext>
                  </a:extLst>
                </a:gridCol>
              </a:tblGrid>
              <a:tr h="95823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chemeClr val="tx1"/>
                          </a:solidFill>
                          <a:effectLst/>
                        </a:rPr>
                        <a:t>Что объединяет КОНЮХА, КУЧЕРА, ИЗВОЗЧИКА, ЯМЩИКА?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ru-RU" sz="11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51075425"/>
                  </a:ext>
                </a:extLst>
              </a:tr>
              <a:tr h="71598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solidFill>
                            <a:schemeClr val="tx1"/>
                          </a:solidFill>
                          <a:effectLst/>
                        </a:rPr>
                        <a:t>С кем можно сравнить ИЗВОЗЧИКА?</a:t>
                      </a:r>
                      <a:endParaRPr lang="ru-RU" sz="11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26673018"/>
                  </a:ext>
                </a:extLst>
              </a:tr>
              <a:tr h="71598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solidFill>
                            <a:schemeClr val="tx1"/>
                          </a:solidFill>
                          <a:effectLst/>
                        </a:rPr>
                        <a:t>С кем можно сравнить ЯМЩИКА?</a:t>
                      </a:r>
                      <a:endParaRPr lang="ru-RU" sz="110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ru-RU" sz="11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ru-RU" sz="11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25628580"/>
                  </a:ext>
                </a:extLst>
              </a:tr>
              <a:tr h="71598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chemeClr val="tx1"/>
                          </a:solidFill>
                          <a:effectLst/>
                        </a:rPr>
                        <a:t>Откуда произошло название слова ЯМЩИК?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4718991"/>
                  </a:ext>
                </a:extLst>
              </a:tr>
            </a:tbl>
          </a:graphicData>
        </a:graphic>
      </p:graphicFrame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039E29BE-84F6-4471-A155-F3815B68C73E}"/>
              </a:ext>
            </a:extLst>
          </p:cNvPr>
          <p:cNvSpPr/>
          <p:nvPr/>
        </p:nvSpPr>
        <p:spPr>
          <a:xfrm>
            <a:off x="3242751" y="5056769"/>
            <a:ext cx="8149927" cy="9668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07000"/>
              </a:lnSpc>
              <a:spcAft>
                <a:spcPts val="800"/>
              </a:spcAft>
            </a:pP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2. Прочитайте текст в учебнике на с. 56 упр. 6 и, опираясь на информацию в таблице, определите, о ком идёт речь в тексте: об извозчике или ямщике? Докажите.</a:t>
            </a:r>
            <a:endParaRPr lang="ru-RU" sz="105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996200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389F8820-6602-4171-9F26-13175EBA3392}"/>
              </a:ext>
            </a:extLst>
          </p:cNvPr>
          <p:cNvSpPr/>
          <p:nvPr/>
        </p:nvSpPr>
        <p:spPr>
          <a:xfrm>
            <a:off x="1967873" y="2606552"/>
            <a:ext cx="293381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0" cap="none" spc="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Извозчик</a:t>
            </a:r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F1BF0BB0-4F1B-44E4-A463-907D053D4FF0}"/>
              </a:ext>
            </a:extLst>
          </p:cNvPr>
          <p:cNvSpPr/>
          <p:nvPr/>
        </p:nvSpPr>
        <p:spPr>
          <a:xfrm>
            <a:off x="6465738" y="2606552"/>
            <a:ext cx="225254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0" cap="none" spc="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Ямщик</a:t>
            </a:r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356878C9-8ADF-42CA-80F3-831F4B62EA75}"/>
              </a:ext>
            </a:extLst>
          </p:cNvPr>
          <p:cNvSpPr/>
          <p:nvPr/>
        </p:nvSpPr>
        <p:spPr>
          <a:xfrm>
            <a:off x="984751" y="273897"/>
            <a:ext cx="783387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Перевозил грузы и людей</a:t>
            </a:r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67AB8487-8EA4-4D69-A02C-88F0D34AACC0}"/>
              </a:ext>
            </a:extLst>
          </p:cNvPr>
          <p:cNvSpPr/>
          <p:nvPr/>
        </p:nvSpPr>
        <p:spPr>
          <a:xfrm>
            <a:off x="760816" y="5250224"/>
            <a:ext cx="1029833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Перевозил почтовые отправления</a:t>
            </a:r>
          </a:p>
        </p:txBody>
      </p:sp>
    </p:spTree>
    <p:extLst>
      <p:ext uri="{BB962C8B-B14F-4D97-AF65-F5344CB8AC3E}">
        <p14:creationId xmlns:p14="http://schemas.microsoft.com/office/powerpoint/2010/main" val="25255585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-3.7037E-6 L 0.14063 -0.2162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031" y="-10810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75E-6 -3.7037E-6 L -0.16042 0.25857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021" y="1291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211</TotalTime>
  <Words>322</Words>
  <Application>Microsoft Office PowerPoint</Application>
  <PresentationFormat>Широкоэкранный</PresentationFormat>
  <Paragraphs>66</Paragraphs>
  <Slides>14</Slides>
  <Notes>0</Notes>
  <HiddenSlides>0</HiddenSlides>
  <MMClips>3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9" baseType="lpstr">
      <vt:lpstr>Arial</vt:lpstr>
      <vt:lpstr>Calibri</vt:lpstr>
      <vt:lpstr>Calibri Light</vt:lpstr>
      <vt:lpstr>Times New Roman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Светлана</dc:creator>
  <cp:lastModifiedBy>Светлана</cp:lastModifiedBy>
  <cp:revision>7</cp:revision>
  <dcterms:created xsi:type="dcterms:W3CDTF">2022-11-14T15:19:25Z</dcterms:created>
  <dcterms:modified xsi:type="dcterms:W3CDTF">2023-01-28T09:01:08Z</dcterms:modified>
</cp:coreProperties>
</file>