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4" r:id="rId3"/>
    <p:sldId id="317" r:id="rId4"/>
    <p:sldId id="302" r:id="rId5"/>
    <p:sldId id="306" r:id="rId6"/>
    <p:sldId id="307" r:id="rId7"/>
    <p:sldId id="279" r:id="rId8"/>
    <p:sldId id="281" r:id="rId9"/>
    <p:sldId id="280" r:id="rId10"/>
    <p:sldId id="282" r:id="rId11"/>
    <p:sldId id="285" r:id="rId12"/>
    <p:sldId id="294" r:id="rId13"/>
    <p:sldId id="283" r:id="rId14"/>
    <p:sldId id="288" r:id="rId15"/>
    <p:sldId id="290" r:id="rId16"/>
    <p:sldId id="296" r:id="rId17"/>
    <p:sldId id="313" r:id="rId18"/>
    <p:sldId id="314" r:id="rId19"/>
    <p:sldId id="311" r:id="rId20"/>
    <p:sldId id="312" r:id="rId21"/>
    <p:sldId id="277" r:id="rId22"/>
    <p:sldId id="276" r:id="rId23"/>
    <p:sldId id="263" r:id="rId24"/>
    <p:sldId id="31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94" d="100"/>
          <a:sy n="94" d="100"/>
        </p:scale>
        <p:origin x="1133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EEAB-4AC7-4012-A87A-A2EFF6815371}" type="datetimeFigureOut">
              <a:rPr lang="ru-RU" smtClean="0"/>
              <a:pPr/>
              <a:t>28.11.21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5178-5413-4128-BC55-4D38A30A4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EEAB-4AC7-4012-A87A-A2EFF6815371}" type="datetimeFigureOut">
              <a:rPr lang="ru-RU" smtClean="0"/>
              <a:pPr/>
              <a:t>28.11.21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5178-5413-4128-BC55-4D38A30A4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EEAB-4AC7-4012-A87A-A2EFF6815371}" type="datetimeFigureOut">
              <a:rPr lang="ru-RU" smtClean="0"/>
              <a:pPr/>
              <a:t>28.11.21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5178-5413-4128-BC55-4D38A30A4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82DCD4-2527-4062-9864-364C40E23072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29512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F4950-D5A6-441B-98AD-3AF04DE3C825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1666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E9554B-175B-48E4-9CD2-0BD435F93659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43640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D4822F-2050-46D9-9ED9-B3C4629B934A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69810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D73EEE-A4D5-41D2-8F91-636A525A1250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19279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E904B8-B8A8-4A0E-930F-01993AB73133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95864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C766B5-C96A-482E-BA5F-D2C8486C0007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14730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CD9CBA-F4B1-4D25-A1FE-6C0CDD1013F3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31700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EEAB-4AC7-4012-A87A-A2EFF6815371}" type="datetimeFigureOut">
              <a:rPr lang="ru-RU" smtClean="0"/>
              <a:pPr/>
              <a:t>28.11.21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5178-5413-4128-BC55-4D38A30A4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E0C00B-5580-4F73-8567-DB6A77A28288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553420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046A92-DA36-4094-B756-7BB95AE91081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92664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215587-6DA9-4441-9703-8027557AD318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38803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EEAB-4AC7-4012-A87A-A2EFF6815371}" type="datetimeFigureOut">
              <a:rPr lang="ru-RU" smtClean="0"/>
              <a:pPr/>
              <a:t>28.11.21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5178-5413-4128-BC55-4D38A30A4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EEAB-4AC7-4012-A87A-A2EFF6815371}" type="datetimeFigureOut">
              <a:rPr lang="ru-RU" smtClean="0"/>
              <a:pPr/>
              <a:t>28.11.21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5178-5413-4128-BC55-4D38A30A4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EEAB-4AC7-4012-A87A-A2EFF6815371}" type="datetimeFigureOut">
              <a:rPr lang="ru-RU" smtClean="0"/>
              <a:pPr/>
              <a:t>28.11.21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5178-5413-4128-BC55-4D38A30A4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EEAB-4AC7-4012-A87A-A2EFF6815371}" type="datetimeFigureOut">
              <a:rPr lang="ru-RU" smtClean="0"/>
              <a:pPr/>
              <a:t>28.11.21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5178-5413-4128-BC55-4D38A30A4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EEAB-4AC7-4012-A87A-A2EFF6815371}" type="datetimeFigureOut">
              <a:rPr lang="ru-RU" smtClean="0"/>
              <a:pPr/>
              <a:t>28.11.21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5178-5413-4128-BC55-4D38A30A4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EEAB-4AC7-4012-A87A-A2EFF6815371}" type="datetimeFigureOut">
              <a:rPr lang="ru-RU" smtClean="0"/>
              <a:pPr/>
              <a:t>28.11.21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5178-5413-4128-BC55-4D38A30A4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EEAB-4AC7-4012-A87A-A2EFF6815371}" type="datetimeFigureOut">
              <a:rPr lang="ru-RU" smtClean="0"/>
              <a:pPr/>
              <a:t>28.11.21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5178-5413-4128-BC55-4D38A30A4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0EEAB-4AC7-4012-A87A-A2EFF6815371}" type="datetimeFigureOut">
              <a:rPr lang="ru-RU" smtClean="0"/>
              <a:pPr/>
              <a:t>28.11.21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F5178-5413-4128-BC55-4D38A30A4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50000">
              <a:srgbClr val="333333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FF4F17-49FF-43A5-A2C9-F2F084C11C08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40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hello_html_3dea74f3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49483" y="-1149483"/>
            <a:ext cx="6845035" cy="9144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bramova\Desktop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5250"/>
            <a:ext cx="6192687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bramova\Desktop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6463" y="95250"/>
            <a:ext cx="4791075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bramova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5250"/>
            <a:ext cx="6264695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bramova\Desktop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0500"/>
            <a:ext cx="5904656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bramova\Desktop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0500"/>
            <a:ext cx="5976664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bramova\Desktop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848872" cy="5760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ожарный щит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8518" cy="6858000"/>
          </a:xfrm>
          <a:prstGeom prst="rect">
            <a:avLst/>
          </a:prstGeom>
        </p:spPr>
      </p:pic>
      <p:pic>
        <p:nvPicPr>
          <p:cNvPr id="6" name="Рисунок 5" descr="hello_html_3dea74f3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49483" y="-1149483"/>
            <a:ext cx="6845035" cy="9144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52.jpg"/>
          <p:cNvPicPr>
            <a:picLocks noChangeAspect="1"/>
          </p:cNvPicPr>
          <p:nvPr/>
        </p:nvPicPr>
        <p:blipFill>
          <a:blip r:embed="rId2" cstate="print"/>
          <a:srcRect l="4687" t="10416" r="4687" b="4166"/>
          <a:stretch>
            <a:fillRect/>
          </a:stretch>
        </p:blipFill>
        <p:spPr>
          <a:xfrm>
            <a:off x="428596" y="428604"/>
            <a:ext cx="8286808" cy="5857916"/>
          </a:xfrm>
          <a:prstGeom prst="rect">
            <a:avLst/>
          </a:prstGeom>
        </p:spPr>
      </p:pic>
      <p:pic>
        <p:nvPicPr>
          <p:cNvPr id="6" name="Рисунок 5" descr="hello_html_3dea74f3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49483" y="-1149483"/>
            <a:ext cx="6845035" cy="9144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Нечаева ЕА\Desktop\Фотографии на стене сообщества\3-qaV9rWb2DUE.jpg"/>
          <p:cNvPicPr preferRelativeResize="0"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2" b="8449"/>
          <a:stretch>
            <a:fillRect/>
          </a:stretch>
        </p:blipFill>
        <p:spPr bwMode="auto">
          <a:xfrm>
            <a:off x="214282" y="285728"/>
            <a:ext cx="8716196" cy="4143404"/>
          </a:xfrm>
          <a:prstGeom prst="rect">
            <a:avLst/>
          </a:prstGeom>
          <a:noFill/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grpSp>
        <p:nvGrpSpPr>
          <p:cNvPr id="6" name="Группа 5"/>
          <p:cNvGrpSpPr/>
          <p:nvPr/>
        </p:nvGrpSpPr>
        <p:grpSpPr>
          <a:xfrm>
            <a:off x="0" y="2928934"/>
            <a:ext cx="9144000" cy="3714752"/>
            <a:chOff x="214282" y="3143248"/>
            <a:chExt cx="8643998" cy="3714752"/>
          </a:xfrm>
        </p:grpSpPr>
        <p:pic>
          <p:nvPicPr>
            <p:cNvPr id="5" name="Рисунок 4" descr="golden-clipart-banner-5.pn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214282" y="3143248"/>
              <a:ext cx="8643998" cy="3714752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428596" y="3857628"/>
              <a:ext cx="8215370" cy="1323439"/>
            </a:xfrm>
            <a:prstGeom prst="rect">
              <a:avLst/>
            </a:prstGeom>
          </p:spPr>
          <p:txBody>
            <a:bodyPr wrap="square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Дмитрий Бурундуков, Анна Журавлёва, </a:t>
              </a:r>
            </a:p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Данил Игумнов, Мария Усольцева, Андрей Краснов, </a:t>
              </a:r>
            </a:p>
            <a:p>
              <a:pPr algn="ctr"/>
              <a:r>
                <a:rPr lang="ru-RU" sz="2000" b="1" dirty="0" err="1" smtClean="0">
                  <a:latin typeface="Times New Roman" pitchFamily="18" charset="0"/>
                  <a:cs typeface="Times New Roman" pitchFamily="18" charset="0"/>
                </a:rPr>
                <a:t>Фарход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 Базаров, Евгений Малыгин, Максим Павлычев, </a:t>
              </a:r>
            </a:p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Илья </a:t>
              </a:r>
              <a:r>
                <a:rPr lang="ru-RU" sz="2000" b="1" dirty="0" err="1" smtClean="0">
                  <a:latin typeface="Times New Roman" pitchFamily="18" charset="0"/>
                  <a:cs typeface="Times New Roman" pitchFamily="18" charset="0"/>
                </a:rPr>
                <a:t>Подпругин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, Антон Шишкин, Алина </a:t>
              </a:r>
              <a:r>
                <a:rPr lang="ru-RU" sz="2000" b="1" dirty="0" err="1" smtClean="0">
                  <a:latin typeface="Times New Roman" pitchFamily="18" charset="0"/>
                  <a:cs typeface="Times New Roman" pitchFamily="18" charset="0"/>
                </a:rPr>
                <a:t>Батмаева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</a:p>
            <a:p>
              <a:pPr algn="ctr"/>
              <a:r>
                <a:rPr lang="ru-RU" sz="2000" b="1" dirty="0" err="1" smtClean="0">
                  <a:latin typeface="Times New Roman" pitchFamily="18" charset="0"/>
                  <a:cs typeface="Times New Roman" pitchFamily="18" charset="0"/>
                </a:rPr>
                <a:t>Баина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 err="1" smtClean="0">
                  <a:latin typeface="Times New Roman" pitchFamily="18" charset="0"/>
                  <a:cs typeface="Times New Roman" pitchFamily="18" charset="0"/>
                </a:rPr>
                <a:t>Лиджева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2000" b="1" dirty="0" err="1" smtClean="0">
                  <a:latin typeface="Times New Roman" pitchFamily="18" charset="0"/>
                  <a:cs typeface="Times New Roman" pitchFamily="18" charset="0"/>
                </a:rPr>
                <a:t>Айна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 Насунова, </a:t>
              </a:r>
              <a:r>
                <a:rPr lang="ru-RU" sz="2000" b="1" dirty="0" err="1" smtClean="0">
                  <a:latin typeface="Times New Roman" pitchFamily="18" charset="0"/>
                  <a:cs typeface="Times New Roman" pitchFamily="18" charset="0"/>
                </a:rPr>
                <a:t>Алтана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 Очирова.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Рисунок 1" descr="hello_html_3dea74f3.pn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49483" y="-1149483"/>
            <a:ext cx="6845035" cy="9144002"/>
          </a:xfrm>
          <a:prstGeom prst="rect">
            <a:avLst/>
          </a:prstGeom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13"/>
          <p:cNvGrpSpPr/>
          <p:nvPr/>
        </p:nvGrpSpPr>
        <p:grpSpPr>
          <a:xfrm>
            <a:off x="1928794" y="-51458"/>
            <a:ext cx="5857916" cy="6909458"/>
            <a:chOff x="1857356" y="0"/>
            <a:chExt cx="5857916" cy="6909458"/>
          </a:xfrm>
        </p:grpSpPr>
        <p:pic>
          <p:nvPicPr>
            <p:cNvPr id="10" name="Рисунок 9" descr="Фото cordis.fondsci.ru."/>
            <p:cNvPicPr preferRelativeResize="0"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8008" t="2272" r="45066" b="27121"/>
            <a:stretch>
              <a:fillRect/>
            </a:stretch>
          </p:blipFill>
          <p:spPr bwMode="auto">
            <a:xfrm>
              <a:off x="2000232" y="0"/>
              <a:ext cx="5420153" cy="6909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Прямоугольник 12"/>
            <p:cNvSpPr/>
            <p:nvPr/>
          </p:nvSpPr>
          <p:spPr>
            <a:xfrm>
              <a:off x="1857356" y="5337846"/>
              <a:ext cx="5857916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Абдуллина Алина,</a:t>
              </a:r>
            </a:p>
            <a:p>
              <a:pPr algn="ctr"/>
              <a:r>
                <a:rPr lang="ru-RU" sz="2400" b="1" dirty="0" smtClean="0">
                  <a:solidFill>
                    <a:srgbClr val="990033"/>
                  </a:solidFill>
                  <a:latin typeface="Times New Roman" pitchFamily="18" charset="0"/>
                  <a:cs typeface="Times New Roman" pitchFamily="18" charset="0"/>
                </a:rPr>
                <a:t>медаль МЧС России </a:t>
              </a:r>
            </a:p>
            <a:p>
              <a:pPr algn="ctr"/>
              <a:r>
                <a:rPr lang="ru-RU" sz="2400" b="1" dirty="0" smtClean="0">
                  <a:solidFill>
                    <a:srgbClr val="990033"/>
                  </a:solidFill>
                  <a:latin typeface="Times New Roman" pitchFamily="18" charset="0"/>
                  <a:cs typeface="Times New Roman" pitchFamily="18" charset="0"/>
                </a:rPr>
                <a:t>«За отвагу на пожаре».</a:t>
              </a:r>
              <a:endParaRPr lang="ru-RU" sz="2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10"/>
          <p:cNvGrpSpPr/>
          <p:nvPr/>
        </p:nvGrpSpPr>
        <p:grpSpPr>
          <a:xfrm>
            <a:off x="214213" y="192881"/>
            <a:ext cx="8929787" cy="6665119"/>
            <a:chOff x="214213" y="214238"/>
            <a:chExt cx="8929787" cy="6665119"/>
          </a:xfrm>
        </p:grpSpPr>
        <p:pic>
          <p:nvPicPr>
            <p:cNvPr id="3" name="Рисунок 2" descr="C:\Users\Abramova\Desktop\c66733db6fd9c6779ab24f57f69f5201_L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13" y="214238"/>
              <a:ext cx="8886825" cy="6665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4" name="Прямоугольник 3"/>
            <p:cNvSpPr/>
            <p:nvPr/>
          </p:nvSpPr>
          <p:spPr>
            <a:xfrm>
              <a:off x="214282" y="428604"/>
              <a:ext cx="8929718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Мазитов</a:t>
              </a:r>
              <a:r>
                <a:rPr lang="ru-RU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Азат</a:t>
              </a:r>
              <a:r>
                <a:rPr lang="ru-RU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, </a:t>
              </a:r>
            </a:p>
            <a:p>
              <a:pPr algn="ctr"/>
              <a:r>
                <a:rPr lang="ru-RU" sz="22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медаль ВДПО «За доблесть и отвагу на пожаре»</a:t>
              </a:r>
              <a:endPara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11"/>
          <p:cNvGrpSpPr/>
          <p:nvPr/>
        </p:nvGrpSpPr>
        <p:grpSpPr>
          <a:xfrm>
            <a:off x="0" y="285728"/>
            <a:ext cx="9144000" cy="6126480"/>
            <a:chOff x="0" y="-1123266"/>
            <a:chExt cx="9144000" cy="6126480"/>
          </a:xfrm>
        </p:grpSpPr>
        <p:pic>
          <p:nvPicPr>
            <p:cNvPr id="5" name="Рисунок 4" descr="Ð§Ð°Ñ Ð¼ÑÐ¶ÐµÑÑÐ²Ð°"/>
            <p:cNvPicPr>
              <a:picLocks noChangeAspect="1"/>
            </p:cNvPicPr>
            <p:nvPr/>
          </p:nvPicPr>
          <p:blipFill>
            <a:blip r:embed="rId6" cstate="screen">
              <a:lum bright="2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123266"/>
              <a:ext cx="9144000" cy="612648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3073" name="Rectangle 1"/>
            <p:cNvSpPr>
              <a:spLocks noChangeArrowheads="1"/>
            </p:cNvSpPr>
            <p:nvPr/>
          </p:nvSpPr>
          <p:spPr bwMode="auto">
            <a:xfrm>
              <a:off x="0" y="-949613"/>
              <a:ext cx="91440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Бархатов  Максим, 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медаль ВДПО «За доблесть и отвагу на пожаре»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2" name="Рисунок 1" descr="hello_html_3dea74f3.png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49485" y="-1149482"/>
            <a:ext cx="6845035" cy="9144002"/>
          </a:xfrm>
          <a:prstGeom prst="rect">
            <a:avLst/>
          </a:prstGeo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267189" y="5157193"/>
            <a:ext cx="8641655" cy="1296144"/>
          </a:xfrm>
          <a:prstGeom prst="rect">
            <a:avLst/>
          </a:prstGeom>
          <a:gradFill rotWithShape="1">
            <a:gsLst>
              <a:gs pos="0">
                <a:srgbClr val="C2C274"/>
              </a:gs>
              <a:gs pos="50000">
                <a:srgbClr val="FFFF99"/>
              </a:gs>
              <a:gs pos="100000">
                <a:srgbClr val="C2C274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C2C274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среднем в России за год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погибает более </a:t>
            </a:r>
            <a:r>
              <a:rPr kumimoji="0" lang="ru-RU" alt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10 000 </a:t>
            </a:r>
            <a:r>
              <a:rPr kumimoji="0" lang="ru-RU" alt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человек </a:t>
            </a: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238285" y="3130960"/>
            <a:ext cx="8625986" cy="1511301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C3C375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В 2021 году при </a:t>
            </a:r>
            <a:r>
              <a:rPr kumimoji="0" lang="ru-RU" altLang="ru-RU" sz="24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пожаре </a:t>
            </a:r>
            <a:r>
              <a:rPr kumimoji="0" lang="ru-RU" altLang="ru-RU" sz="24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погибли </a:t>
            </a:r>
            <a:r>
              <a:rPr kumimoji="0" lang="ru-RU" alt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– </a:t>
            </a:r>
            <a:r>
              <a:rPr kumimoji="0" lang="ru-RU" alt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150</a:t>
            </a:r>
            <a:r>
              <a:rPr kumimoji="0" lang="ru-RU" alt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 </a:t>
            </a:r>
            <a:r>
              <a:rPr kumimoji="0" lang="ru-RU" alt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человек,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   были травмированы – </a:t>
            </a:r>
            <a:r>
              <a:rPr kumimoji="0" lang="ru-RU" alt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23</a:t>
            </a:r>
            <a:r>
              <a:rPr kumimoji="0" lang="ru-RU" alt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 человека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251520" y="1086316"/>
            <a:ext cx="8641655" cy="1476163"/>
          </a:xfrm>
          <a:prstGeom prst="rect">
            <a:avLst/>
          </a:prstGeom>
          <a:gradFill rotWithShape="1">
            <a:gsLst>
              <a:gs pos="0">
                <a:srgbClr val="DBDB83"/>
              </a:gs>
              <a:gs pos="50000">
                <a:srgbClr val="FFFF99"/>
              </a:gs>
              <a:gs pos="100000">
                <a:srgbClr val="DBDB83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DBDB83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8 месяцев 2021 г. в Республике Башкортостан</a:t>
            </a:r>
          </a:p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произошло </a:t>
            </a:r>
            <a:r>
              <a:rPr kumimoji="0" lang="ru-RU" alt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7992 </a:t>
            </a:r>
            <a:r>
              <a:rPr kumimoji="0" lang="ru-RU" alt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пожара </a:t>
            </a:r>
          </a:p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1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3294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1" grpId="0" animBg="1"/>
      <p:bldP spid="205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4f61291b248d5649c3b84706e0c34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444500"/>
            <a:ext cx="8991600" cy="5969000"/>
          </a:xfrm>
          <a:prstGeom prst="rect">
            <a:avLst/>
          </a:prstGeom>
        </p:spPr>
      </p:pic>
      <p:pic>
        <p:nvPicPr>
          <p:cNvPr id="28" name="Рисунок 27" descr="2085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7166"/>
            <a:ext cx="9108345" cy="6072230"/>
          </a:xfrm>
          <a:prstGeom prst="rect">
            <a:avLst/>
          </a:prstGeom>
        </p:spPr>
      </p:pic>
      <p:pic>
        <p:nvPicPr>
          <p:cNvPr id="29" name="Рисунок 28" descr="netlandiy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2190"/>
            <a:ext cx="9144000" cy="6093619"/>
          </a:xfrm>
          <a:prstGeom prst="rect">
            <a:avLst/>
          </a:prstGeom>
        </p:spPr>
      </p:pic>
      <p:pic>
        <p:nvPicPr>
          <p:cNvPr id="30" name="Рисунок 29" descr="o_maxresdefault[1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71462"/>
            <a:ext cx="9144000" cy="6315075"/>
          </a:xfrm>
          <a:prstGeom prst="rect">
            <a:avLst/>
          </a:prstGeom>
        </p:spPr>
      </p:pic>
      <p:pic>
        <p:nvPicPr>
          <p:cNvPr id="6" name="Рисунок 5" descr="hello_html_3dea74f3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49482" y="-1136519"/>
            <a:ext cx="6845035" cy="9144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кемерово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126168" cy="6000768"/>
          </a:xfrm>
          <a:prstGeom prst="rect">
            <a:avLst/>
          </a:prstGeom>
        </p:spPr>
      </p:pic>
      <p:pic>
        <p:nvPicPr>
          <p:cNvPr id="22" name="Рисунок 21" descr="кемерово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034" y="714356"/>
            <a:ext cx="9151034" cy="5143512"/>
          </a:xfrm>
          <a:prstGeom prst="rect">
            <a:avLst/>
          </a:prstGeom>
        </p:spPr>
      </p:pic>
      <p:pic>
        <p:nvPicPr>
          <p:cNvPr id="23" name="Рисунок 22" descr="кемерово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63" y="428604"/>
            <a:ext cx="9131137" cy="6072206"/>
          </a:xfrm>
          <a:prstGeom prst="rect">
            <a:avLst/>
          </a:prstGeom>
        </p:spPr>
      </p:pic>
      <p:pic>
        <p:nvPicPr>
          <p:cNvPr id="24" name="Рисунок 23" descr="кемерово 4.jpg"/>
          <p:cNvPicPr>
            <a:picLocks noChangeAspect="1"/>
          </p:cNvPicPr>
          <p:nvPr/>
        </p:nvPicPr>
        <p:blipFill>
          <a:blip r:embed="rId5" cstate="print"/>
          <a:srcRect l="10099"/>
          <a:stretch>
            <a:fillRect/>
          </a:stretch>
        </p:blipFill>
        <p:spPr>
          <a:xfrm>
            <a:off x="1" y="490123"/>
            <a:ext cx="9144000" cy="5724935"/>
          </a:xfrm>
          <a:prstGeom prst="rect">
            <a:avLst/>
          </a:prstGeom>
        </p:spPr>
      </p:pic>
      <p:pic>
        <p:nvPicPr>
          <p:cNvPr id="27" name="Рисунок 26" descr="кемерово 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0042"/>
            <a:ext cx="9015238" cy="6000768"/>
          </a:xfrm>
          <a:prstGeom prst="rect">
            <a:avLst/>
          </a:prstGeom>
        </p:spPr>
      </p:pic>
      <p:pic>
        <p:nvPicPr>
          <p:cNvPr id="8" name="Рисунок 7" descr="кемерово 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9" name="Рисунок 8" descr="кемерово 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428604"/>
            <a:ext cx="9131137" cy="6072206"/>
          </a:xfrm>
          <a:prstGeom prst="rect">
            <a:avLst/>
          </a:prstGeom>
        </p:spPr>
      </p:pic>
      <p:pic>
        <p:nvPicPr>
          <p:cNvPr id="6" name="Рисунок 5" descr="hello_html_3dea74f3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49483" y="-1149483"/>
            <a:ext cx="6845035" cy="9144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емерово 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4356"/>
            <a:ext cx="9144000" cy="5147187"/>
          </a:xfrm>
          <a:prstGeom prst="rect">
            <a:avLst/>
          </a:prstGeom>
        </p:spPr>
      </p:pic>
      <p:pic>
        <p:nvPicPr>
          <p:cNvPr id="4" name="Рисунок 3" descr="кемерово 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8604"/>
            <a:ext cx="9112276" cy="5857892"/>
          </a:xfrm>
          <a:prstGeom prst="rect">
            <a:avLst/>
          </a:prstGeom>
        </p:spPr>
      </p:pic>
      <p:pic>
        <p:nvPicPr>
          <p:cNvPr id="7" name="Рисунок 6" descr="кемерово 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7166"/>
            <a:ext cx="9108309" cy="6072206"/>
          </a:xfrm>
          <a:prstGeom prst="rect">
            <a:avLst/>
          </a:prstGeom>
        </p:spPr>
      </p:pic>
      <p:pic>
        <p:nvPicPr>
          <p:cNvPr id="8" name="Рисунок 7" descr="кемерово 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7166"/>
            <a:ext cx="9144000" cy="5874774"/>
          </a:xfrm>
          <a:prstGeom prst="rect">
            <a:avLst/>
          </a:prstGeom>
        </p:spPr>
      </p:pic>
      <p:pic>
        <p:nvPicPr>
          <p:cNvPr id="9" name="Рисунок 8" descr="кемерово 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57166"/>
            <a:ext cx="9137118" cy="6143668"/>
          </a:xfrm>
          <a:prstGeom prst="rect">
            <a:avLst/>
          </a:prstGeom>
        </p:spPr>
      </p:pic>
      <p:pic>
        <p:nvPicPr>
          <p:cNvPr id="10" name="Рисунок 9" descr="Кемерово-свеч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00142" y="0"/>
            <a:ext cx="6500834" cy="6500834"/>
          </a:xfrm>
          <a:prstGeom prst="rect">
            <a:avLst/>
          </a:prstGeom>
        </p:spPr>
      </p:pic>
      <p:pic>
        <p:nvPicPr>
          <p:cNvPr id="6" name="Рисунок 5" descr="hello_html_3dea74f3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49483" y="-1149483"/>
            <a:ext cx="6845035" cy="9144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ello_html_3dea74f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49482" y="-1136519"/>
            <a:ext cx="6845035" cy="9144002"/>
          </a:xfrm>
          <a:prstGeom prst="rect">
            <a:avLst/>
          </a:prstGeom>
        </p:spPr>
      </p:pic>
      <p:pic>
        <p:nvPicPr>
          <p:cNvPr id="5" name="Рисунок 4" descr="2228860_stock-photo-fireman-with-noticeboar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000" b="4844"/>
          <a:stretch>
            <a:fillRect/>
          </a:stretch>
        </p:blipFill>
        <p:spPr>
          <a:xfrm>
            <a:off x="357158" y="0"/>
            <a:ext cx="8786842" cy="6858000"/>
          </a:xfrm>
          <a:prstGeom prst="rect">
            <a:avLst/>
          </a:prstGeom>
        </p:spPr>
      </p:pic>
      <p:pic>
        <p:nvPicPr>
          <p:cNvPr id="7" name="Рисунок 6" descr="120574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57222" y="4143380"/>
            <a:ext cx="2899255" cy="25572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00562" y="500042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За год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4678" y="1071546"/>
            <a:ext cx="5929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В России более 150 тыс. пожаров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14678" y="1571612"/>
            <a:ext cx="5786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Погибло более 10 тыс. человек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357554" y="2571744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За 9 месяцев 2018 года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86116" y="3286124"/>
            <a:ext cx="52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В России 94911 пожаров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357554" y="3929066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Погибло – 5226 человек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86116" y="5214950"/>
            <a:ext cx="5286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Материальный ущерб – 11120775 рублей</a:t>
            </a:r>
            <a:endParaRPr lang="ru-RU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86116" y="4500570"/>
            <a:ext cx="52864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Пострадало – 6742 человека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ello_html_3dea74f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49482" y="-1136519"/>
            <a:ext cx="6845035" cy="9144002"/>
          </a:xfrm>
          <a:prstGeom prst="rect">
            <a:avLst/>
          </a:prstGeom>
        </p:spPr>
      </p:pic>
      <p:grpSp>
        <p:nvGrpSpPr>
          <p:cNvPr id="2" name="Группа 52"/>
          <p:cNvGrpSpPr/>
          <p:nvPr/>
        </p:nvGrpSpPr>
        <p:grpSpPr>
          <a:xfrm>
            <a:off x="357158" y="500042"/>
            <a:ext cx="8358246" cy="1357322"/>
            <a:chOff x="357158" y="500042"/>
            <a:chExt cx="8358246" cy="1357322"/>
          </a:xfrm>
        </p:grpSpPr>
        <p:grpSp>
          <p:nvGrpSpPr>
            <p:cNvPr id="3" name="Группа 23"/>
            <p:cNvGrpSpPr/>
            <p:nvPr/>
          </p:nvGrpSpPr>
          <p:grpSpPr>
            <a:xfrm>
              <a:off x="357158" y="500042"/>
              <a:ext cx="8358246" cy="1357322"/>
              <a:chOff x="357158" y="500042"/>
              <a:chExt cx="8358246" cy="1357322"/>
            </a:xfrm>
          </p:grpSpPr>
          <p:sp>
            <p:nvSpPr>
              <p:cNvPr id="12" name="Стрелка вправо 11"/>
              <p:cNvSpPr/>
              <p:nvPr/>
            </p:nvSpPr>
            <p:spPr>
              <a:xfrm>
                <a:off x="857224" y="500042"/>
                <a:ext cx="7858180" cy="1357322"/>
              </a:xfrm>
              <a:prstGeom prst="rightArrow">
                <a:avLst/>
              </a:prstGeom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357158" y="571480"/>
                <a:ext cx="1214446" cy="121444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" name="Рисунок 6" descr="1bd12183fa3be09c47b36eec5a0d3e27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28596" y="642918"/>
                <a:ext cx="1071570" cy="1071570"/>
              </a:xfrm>
              <a:prstGeom prst="rect">
                <a:avLst/>
              </a:prstGeom>
            </p:spPr>
          </p:pic>
        </p:grpSp>
        <p:sp>
          <p:nvSpPr>
            <p:cNvPr id="37" name="TextBox 36"/>
            <p:cNvSpPr txBox="1"/>
            <p:nvPr/>
          </p:nvSpPr>
          <p:spPr>
            <a:xfrm>
              <a:off x="1428728" y="928670"/>
              <a:ext cx="70723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Умышленные поджоги – 10005 пожаров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Группа 53"/>
          <p:cNvGrpSpPr/>
          <p:nvPr/>
        </p:nvGrpSpPr>
        <p:grpSpPr>
          <a:xfrm>
            <a:off x="357158" y="1857364"/>
            <a:ext cx="8358246" cy="1571636"/>
            <a:chOff x="357158" y="1857364"/>
            <a:chExt cx="8358246" cy="1571636"/>
          </a:xfrm>
        </p:grpSpPr>
        <p:grpSp>
          <p:nvGrpSpPr>
            <p:cNvPr id="5" name="Группа 38"/>
            <p:cNvGrpSpPr/>
            <p:nvPr/>
          </p:nvGrpSpPr>
          <p:grpSpPr>
            <a:xfrm>
              <a:off x="357158" y="1857364"/>
              <a:ext cx="8358246" cy="1571636"/>
              <a:chOff x="357158" y="357166"/>
              <a:chExt cx="8358246" cy="1571636"/>
            </a:xfrm>
          </p:grpSpPr>
          <p:sp>
            <p:nvSpPr>
              <p:cNvPr id="40" name="Стрелка вправо 39"/>
              <p:cNvSpPr/>
              <p:nvPr/>
            </p:nvSpPr>
            <p:spPr>
              <a:xfrm>
                <a:off x="857224" y="357166"/>
                <a:ext cx="7858180" cy="1571636"/>
              </a:xfrm>
              <a:prstGeom prst="rightArrow">
                <a:avLst/>
              </a:prstGeom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357158" y="571480"/>
                <a:ext cx="1214446" cy="121444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2" name="Рисунок 41" descr="1bd12183fa3be09c47b36eec5a0d3e27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28596" y="642918"/>
                <a:ext cx="1071570" cy="1071570"/>
              </a:xfrm>
              <a:prstGeom prst="rect">
                <a:avLst/>
              </a:prstGeom>
            </p:spPr>
          </p:pic>
        </p:grpSp>
        <p:sp>
          <p:nvSpPr>
            <p:cNvPr id="38" name="TextBox 37"/>
            <p:cNvSpPr txBox="1"/>
            <p:nvPr/>
          </p:nvSpPr>
          <p:spPr>
            <a:xfrm>
              <a:off x="1142976" y="2143116"/>
              <a:ext cx="75723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Нарушение правил эксплуатации – </a:t>
              </a:r>
            </a:p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29113 пожаров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Группа 54"/>
          <p:cNvGrpSpPr/>
          <p:nvPr/>
        </p:nvGrpSpPr>
        <p:grpSpPr>
          <a:xfrm>
            <a:off x="357158" y="3429000"/>
            <a:ext cx="8429652" cy="1571636"/>
            <a:chOff x="357158" y="3429000"/>
            <a:chExt cx="8429652" cy="1571636"/>
          </a:xfrm>
        </p:grpSpPr>
        <p:grpSp>
          <p:nvGrpSpPr>
            <p:cNvPr id="9" name="Группа 42"/>
            <p:cNvGrpSpPr/>
            <p:nvPr/>
          </p:nvGrpSpPr>
          <p:grpSpPr>
            <a:xfrm>
              <a:off x="357158" y="3429000"/>
              <a:ext cx="8358246" cy="1571636"/>
              <a:chOff x="357158" y="428604"/>
              <a:chExt cx="8358246" cy="1571636"/>
            </a:xfrm>
          </p:grpSpPr>
          <p:sp>
            <p:nvSpPr>
              <p:cNvPr id="44" name="Стрелка вправо 43"/>
              <p:cNvSpPr/>
              <p:nvPr/>
            </p:nvSpPr>
            <p:spPr>
              <a:xfrm>
                <a:off x="857224" y="428604"/>
                <a:ext cx="7858180" cy="1571636"/>
              </a:xfrm>
              <a:prstGeom prst="rightArrow">
                <a:avLst/>
              </a:prstGeom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357158" y="571480"/>
                <a:ext cx="1214446" cy="121444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 descr="1bd12183fa3be09c47b36eec5a0d3e27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28596" y="642918"/>
                <a:ext cx="1071570" cy="1071570"/>
              </a:xfrm>
              <a:prstGeom prst="rect">
                <a:avLst/>
              </a:prstGeom>
            </p:spPr>
          </p:pic>
        </p:grpSp>
        <p:sp>
          <p:nvSpPr>
            <p:cNvPr id="51" name="TextBox 50"/>
            <p:cNvSpPr txBox="1"/>
            <p:nvPr/>
          </p:nvSpPr>
          <p:spPr>
            <a:xfrm>
              <a:off x="1142976" y="3786190"/>
              <a:ext cx="76438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Неосторожное обращение с огнём – </a:t>
              </a:r>
            </a:p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30584 пожара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Группа 55"/>
          <p:cNvGrpSpPr/>
          <p:nvPr/>
        </p:nvGrpSpPr>
        <p:grpSpPr>
          <a:xfrm>
            <a:off x="357158" y="5000636"/>
            <a:ext cx="8358246" cy="1428760"/>
            <a:chOff x="357158" y="5000636"/>
            <a:chExt cx="8358246" cy="1428760"/>
          </a:xfrm>
        </p:grpSpPr>
        <p:grpSp>
          <p:nvGrpSpPr>
            <p:cNvPr id="11" name="Группа 46"/>
            <p:cNvGrpSpPr/>
            <p:nvPr/>
          </p:nvGrpSpPr>
          <p:grpSpPr>
            <a:xfrm>
              <a:off x="357158" y="5000636"/>
              <a:ext cx="8358246" cy="1428760"/>
              <a:chOff x="357158" y="428604"/>
              <a:chExt cx="8358246" cy="1428760"/>
            </a:xfrm>
          </p:grpSpPr>
          <p:sp>
            <p:nvSpPr>
              <p:cNvPr id="48" name="Стрелка вправо 47"/>
              <p:cNvSpPr/>
              <p:nvPr/>
            </p:nvSpPr>
            <p:spPr>
              <a:xfrm>
                <a:off x="857224" y="428604"/>
                <a:ext cx="7858180" cy="1428760"/>
              </a:xfrm>
              <a:prstGeom prst="rightArrow">
                <a:avLst/>
              </a:prstGeom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Овал 48"/>
              <p:cNvSpPr/>
              <p:nvPr/>
            </p:nvSpPr>
            <p:spPr>
              <a:xfrm>
                <a:off x="357158" y="571480"/>
                <a:ext cx="1214446" cy="121444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0" name="Рисунок 49" descr="1bd12183fa3be09c47b36eec5a0d3e27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28596" y="642918"/>
                <a:ext cx="1071570" cy="1071570"/>
              </a:xfrm>
              <a:prstGeom prst="rect">
                <a:avLst/>
              </a:prstGeom>
            </p:spPr>
          </p:pic>
        </p:grpSp>
        <p:sp>
          <p:nvSpPr>
            <p:cNvPr id="52" name="TextBox 51"/>
            <p:cNvSpPr txBox="1"/>
            <p:nvPr/>
          </p:nvSpPr>
          <p:spPr>
            <a:xfrm>
              <a:off x="1428728" y="5214950"/>
              <a:ext cx="692948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Нарушение правил пожарной безопасности – 25209 пожаров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bramova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0500"/>
            <a:ext cx="6624736" cy="6366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bramova\Desktop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5250"/>
            <a:ext cx="6624735" cy="666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bramova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95250"/>
            <a:ext cx="6624737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bramova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5250"/>
            <a:ext cx="6408711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bramova\Desktop\2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5250"/>
            <a:ext cx="6264695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bramova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5250"/>
            <a:ext cx="6336703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181</Words>
  <Application>Microsoft Office PowerPoint</Application>
  <PresentationFormat>Экран (4:3)</PresentationFormat>
  <Paragraphs>32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Batang</vt:lpstr>
      <vt:lpstr>Calibri</vt:lpstr>
      <vt:lpstr>Times New Roman</vt:lpstr>
      <vt:lpstr>Wingdings</vt:lpstr>
      <vt:lpstr>Тема Office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Tatiana</cp:lastModifiedBy>
  <cp:revision>54</cp:revision>
  <dcterms:created xsi:type="dcterms:W3CDTF">2018-04-12T14:56:14Z</dcterms:created>
  <dcterms:modified xsi:type="dcterms:W3CDTF">2021-11-28T09:40:52Z</dcterms:modified>
</cp:coreProperties>
</file>