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3" r:id="rId4"/>
    <p:sldId id="264" r:id="rId5"/>
    <p:sldId id="266" r:id="rId6"/>
    <p:sldId id="26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74739-2A9F-4558-82CC-B4A75B9C1958}" type="datetimeFigureOut">
              <a:rPr lang="ru-RU" smtClean="0"/>
              <a:t>18.05.21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993EB-48C3-4A4C-B729-48789B777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1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6AE-3334-4BAA-A524-1B14FCE0E7FC}" type="datetimeFigureOut">
              <a:rPr lang="ru-RU" smtClean="0"/>
              <a:t>18.05.21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D4F-01DD-4735-97CD-C54B14B01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39605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6AE-3334-4BAA-A524-1B14FCE0E7FC}" type="datetimeFigureOut">
              <a:rPr lang="ru-RU" smtClean="0"/>
              <a:t>18.05.21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D4F-01DD-4735-97CD-C54B14B01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98144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6AE-3334-4BAA-A524-1B14FCE0E7FC}" type="datetimeFigureOut">
              <a:rPr lang="ru-RU" smtClean="0"/>
              <a:t>18.05.21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D4F-01DD-4735-97CD-C54B14B01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0875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6AE-3334-4BAA-A524-1B14FCE0E7FC}" type="datetimeFigureOut">
              <a:rPr lang="ru-RU" smtClean="0"/>
              <a:t>18.05.21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D4F-01DD-4735-97CD-C54B14B01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9666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6AE-3334-4BAA-A524-1B14FCE0E7FC}" type="datetimeFigureOut">
              <a:rPr lang="ru-RU" smtClean="0"/>
              <a:t>18.05.21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D4F-01DD-4735-97CD-C54B14B01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22522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6AE-3334-4BAA-A524-1B14FCE0E7FC}" type="datetimeFigureOut">
              <a:rPr lang="ru-RU" smtClean="0"/>
              <a:t>18.05.21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D4F-01DD-4735-97CD-C54B14B01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7811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6AE-3334-4BAA-A524-1B14FCE0E7FC}" type="datetimeFigureOut">
              <a:rPr lang="ru-RU" smtClean="0"/>
              <a:t>18.05.21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D4F-01DD-4735-97CD-C54B14B01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44084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6AE-3334-4BAA-A524-1B14FCE0E7FC}" type="datetimeFigureOut">
              <a:rPr lang="ru-RU" smtClean="0"/>
              <a:t>18.05.21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D4F-01DD-4735-97CD-C54B14B01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53913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6AE-3334-4BAA-A524-1B14FCE0E7FC}" type="datetimeFigureOut">
              <a:rPr lang="ru-RU" smtClean="0"/>
              <a:t>18.05.21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D4F-01DD-4735-97CD-C54B14B01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53687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6AE-3334-4BAA-A524-1B14FCE0E7FC}" type="datetimeFigureOut">
              <a:rPr lang="ru-RU" smtClean="0"/>
              <a:t>18.05.21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D4F-01DD-4735-97CD-C54B14B01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9733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6AE-3334-4BAA-A524-1B14FCE0E7FC}" type="datetimeFigureOut">
              <a:rPr lang="ru-RU" smtClean="0"/>
              <a:t>18.05.21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D4F-01DD-4735-97CD-C54B14B01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3207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5B6AE-3334-4BAA-A524-1B14FCE0E7FC}" type="datetimeFigureOut">
              <a:rPr lang="ru-RU" smtClean="0"/>
              <a:t>18.05.21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2D4F-01DD-4735-97CD-C54B14B01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1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50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2" y="324661"/>
            <a:ext cx="6039852" cy="50414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6665495" y="902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52676" y="324661"/>
            <a:ext cx="54984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Первая доврачебная помощь — это комплекс мероприятий, направленных на восстановление или сохранение жизни и здоровья пострадавшего. Ее должен оказывать тот, кто находится рядом с пострадавшим (взаимопомощь), или сам пострадавший (самопомощь) до прибытия медицинского работника.</a:t>
            </a:r>
          </a:p>
        </p:txBody>
      </p:sp>
    </p:spTree>
    <p:extLst>
      <p:ext uri="{BB962C8B-B14F-4D97-AF65-F5344CB8AC3E}">
        <p14:creationId xmlns:p14="http://schemas.microsoft.com/office/powerpoint/2010/main" val="30308285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65"/>
            <a:ext cx="12192000" cy="68750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7" y="171225"/>
            <a:ext cx="6870030" cy="5158763"/>
          </a:xfrm>
          <a:prstGeom prst="round2Diag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6990347" y="288758"/>
            <a:ext cx="50051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Helvetica Neue"/>
              </a:rPr>
              <a:t>Признаки, по которым можно быстро определить состояние здоровья пострадавшего, следующие</a:t>
            </a:r>
            <a:r>
              <a:rPr lang="ru-RU" b="1" dirty="0" smtClean="0">
                <a:solidFill>
                  <a:schemeClr val="bg1"/>
                </a:solidFill>
                <a:latin typeface="Helvetica Neue"/>
              </a:rPr>
              <a:t>:</a:t>
            </a:r>
          </a:p>
          <a:p>
            <a:endParaRPr lang="ru-RU" b="1" dirty="0">
              <a:solidFill>
                <a:schemeClr val="bg1"/>
              </a:solidFill>
              <a:latin typeface="Helvetica Neue"/>
            </a:endParaRPr>
          </a:p>
          <a:p>
            <a:r>
              <a:rPr lang="ru-RU" dirty="0">
                <a:solidFill>
                  <a:schemeClr val="bg1"/>
                </a:solidFill>
                <a:latin typeface="Helvetica Neue"/>
              </a:rPr>
              <a:t>- сознание: ясное, отсутствует, нарушено (пострадавший заторможен или возбужден);</a:t>
            </a:r>
          </a:p>
          <a:p>
            <a:r>
              <a:rPr lang="ru-RU" dirty="0">
                <a:solidFill>
                  <a:schemeClr val="bg1"/>
                </a:solidFill>
                <a:latin typeface="Helvetica Neue"/>
              </a:rPr>
              <a:t>- цвет кожных покровов и видимых слизистых оболочек (губ, глаз)</a:t>
            </a:r>
            <a:r>
              <a:rPr lang="ru-RU" i="1" dirty="0">
                <a:solidFill>
                  <a:schemeClr val="bg1"/>
                </a:solidFill>
                <a:latin typeface="Helvetica Neue"/>
              </a:rPr>
              <a:t>:</a:t>
            </a:r>
            <a:r>
              <a:rPr lang="ru-RU" dirty="0">
                <a:solidFill>
                  <a:schemeClr val="bg1"/>
                </a:solidFill>
                <a:latin typeface="Helvetica Neue"/>
              </a:rPr>
              <a:t> розовые, синюшные, бледные.</a:t>
            </a:r>
          </a:p>
          <a:p>
            <a:r>
              <a:rPr lang="ru-RU" dirty="0">
                <a:solidFill>
                  <a:schemeClr val="bg1"/>
                </a:solidFill>
                <a:latin typeface="Helvetica Neue"/>
              </a:rPr>
              <a:t>- дыхание: нормальное, отсутствует, нарушено (неправильное, поверхностное, хрипящее);</a:t>
            </a:r>
          </a:p>
          <a:p>
            <a:r>
              <a:rPr lang="ru-RU" dirty="0">
                <a:solidFill>
                  <a:schemeClr val="bg1"/>
                </a:solidFill>
                <a:latin typeface="Helvetica Neue"/>
              </a:rPr>
              <a:t>- пульс на сонных артериях: хорошо определяется (ритм правильный или неправильный), плохо определяется, отсутствует;</a:t>
            </a:r>
          </a:p>
          <a:p>
            <a:r>
              <a:rPr lang="ru-RU" dirty="0">
                <a:solidFill>
                  <a:schemeClr val="bg1"/>
                </a:solidFill>
                <a:latin typeface="Helvetica Neue"/>
              </a:rPr>
              <a:t>- зрачки: расширенные, суженные.</a:t>
            </a:r>
            <a:endParaRPr lang="ru-RU" b="0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255263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65"/>
            <a:ext cx="12192000" cy="68750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8" y="135606"/>
            <a:ext cx="5142498" cy="4147636"/>
          </a:xfrm>
          <a:prstGeom prst="round2Diag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5445294" y="135606"/>
            <a:ext cx="65501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Helvetica Neue"/>
              </a:rPr>
              <a:t>Для проведения искусственного дыхания пострадавшего следует уложить на спину, расстегнуть стесняющую дыхание одежду и обеспечить проходимость верхних дыхательных путей, которые в положении на спине при бессознательном состоянии закрыты запавшим языком. Кроме того, в полости рта может находиться инородное содержимое (рвотные массы, песок, ил, трава и т. п.), которое необходимо удалить указательным пальцем, обернутым платком (тканью) или бинтом, повернув голову пострадавшего набок.</a:t>
            </a:r>
          </a:p>
          <a:p>
            <a:r>
              <a:rPr lang="ru-RU" dirty="0">
                <a:solidFill>
                  <a:schemeClr val="bg1"/>
                </a:solidFill>
                <a:latin typeface="Helvetica Neue"/>
              </a:rPr>
              <a:t>         После этого оказывающий помощь располагается сбоку от головы пострадавшего, одну руку подсовывает под его шею, а ладонью другой руки надавливает на лоб, максимально запрокидывая голову</a:t>
            </a:r>
            <a:r>
              <a:rPr lang="ru-RU" dirty="0" smtClean="0">
                <a:solidFill>
                  <a:schemeClr val="bg1"/>
                </a:solidFill>
                <a:latin typeface="Helvetica Neue"/>
              </a:rPr>
              <a:t>. </a:t>
            </a:r>
            <a:endParaRPr lang="ru-RU" b="0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853" y="4258594"/>
            <a:ext cx="80731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Helvetica Neue"/>
              </a:rPr>
              <a:t>Оказывающий помощь наклоняется к лицу пострадавшего, делает глубокий вдох открытым ртом, затем полностью плотно охватывает губами открытый рот пострадавшего и делает энергичный выдох, с некоторым усилием вдувая воздух в его рот; одновременно он закрывает нос пострадавшего щекой или пальцами руки, находящейся на лбу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Helvetica Neue"/>
              </a:rPr>
              <a:t>.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Helvetica Neue"/>
              </a:rPr>
              <a:t> При этом обязательно следует наблюдать за грудной клеткой пострадавшего, которая должна подниматься.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Helvetica Neue"/>
              </a:rPr>
              <a:t>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022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30"/>
            <a:ext cx="12192000" cy="68654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9" y="252664"/>
            <a:ext cx="4785206" cy="560671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5197642" y="252664"/>
            <a:ext cx="67136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Helvetica Neue"/>
              </a:rPr>
              <a:t>Последовательность действий при оказании первой помощи пострадавшему:</a:t>
            </a:r>
          </a:p>
          <a:p>
            <a:r>
              <a:rPr lang="ru-RU" sz="1600" dirty="0">
                <a:solidFill>
                  <a:schemeClr val="bg1"/>
                </a:solidFill>
                <a:latin typeface="Helvetica Neue"/>
              </a:rPr>
              <a:t>- устранение воздействия на организм пострадавшего опасных и вредных факторов (освобождение его от действия электрического тока, гашение горящей одежды, извлечение из воды и т. д.);</a:t>
            </a:r>
          </a:p>
          <a:p>
            <a:r>
              <a:rPr lang="ru-RU" sz="1600" dirty="0">
                <a:solidFill>
                  <a:schemeClr val="bg1"/>
                </a:solidFill>
                <a:latin typeface="Helvetica Neue"/>
              </a:rPr>
              <a:t>- оценка состояния пострадавшего;</a:t>
            </a:r>
          </a:p>
          <a:p>
            <a:r>
              <a:rPr lang="ru-RU" sz="1600" dirty="0">
                <a:solidFill>
                  <a:schemeClr val="bg1"/>
                </a:solidFill>
                <a:latin typeface="Helvetica Neue"/>
              </a:rPr>
              <a:t>- определение характера травмы, создающей наибольшую угрозу для жизни пострадавшего, и последовательности действий по его спасению;</a:t>
            </a:r>
          </a:p>
          <a:p>
            <a:r>
              <a:rPr lang="ru-RU" sz="1600" dirty="0">
                <a:solidFill>
                  <a:schemeClr val="bg1"/>
                </a:solidFill>
                <a:latin typeface="Helvetica Neue"/>
              </a:rPr>
              <a:t>- выполнение необходимых мероприятий по спасению пострадавшего в порядке срочности (восстановление проходимости дыхательных путей; проведение искусственного дыхания, наружного массажа сердца; остановка кровотечения; иммобилизация места перелома; наложение повязки и т. п.);</a:t>
            </a:r>
          </a:p>
          <a:p>
            <a:r>
              <a:rPr lang="ru-RU" sz="1600" dirty="0">
                <a:solidFill>
                  <a:schemeClr val="bg1"/>
                </a:solidFill>
                <a:latin typeface="Helvetica Neue"/>
              </a:rPr>
              <a:t>- поддержание основных жизненных функций пострадавшего до прибытия медицинского персонала;</a:t>
            </a:r>
          </a:p>
          <a:p>
            <a:r>
              <a:rPr lang="ru-RU" sz="1600" dirty="0">
                <a:solidFill>
                  <a:schemeClr val="bg1"/>
                </a:solidFill>
                <a:latin typeface="Helvetica Neue"/>
              </a:rPr>
              <a:t>- вызов скорой медицинской помощи или врача либо принятие мер для транспортировки пострадавшего в ближайшую медицинскую организацию.</a:t>
            </a:r>
            <a:endParaRPr lang="ru-RU" sz="1600" b="0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121078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65"/>
            <a:ext cx="12192000" cy="68750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" y="96676"/>
            <a:ext cx="6008518" cy="603942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6309307" y="216568"/>
            <a:ext cx="57102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Helvetica Neue"/>
              </a:rPr>
              <a:t>Наружный массаж сердца</a:t>
            </a:r>
            <a:r>
              <a:rPr lang="ru-RU" sz="2000" b="1" dirty="0" smtClean="0">
                <a:solidFill>
                  <a:schemeClr val="bg1"/>
                </a:solidFill>
                <a:latin typeface="Helvetica Neue"/>
              </a:rPr>
              <a:t>.</a:t>
            </a:r>
          </a:p>
          <a:p>
            <a:r>
              <a:rPr lang="ru-RU" sz="2000" dirty="0">
                <a:solidFill>
                  <a:schemeClr val="bg1"/>
                </a:solidFill>
                <a:latin typeface="Helvetica Neue"/>
              </a:rPr>
              <a:t>Руки при надавливании должны быть выпрямлены в локтевых суставах.</a:t>
            </a:r>
          </a:p>
          <a:p>
            <a:r>
              <a:rPr lang="ru-RU" sz="2000" dirty="0">
                <a:solidFill>
                  <a:schemeClr val="bg1"/>
                </a:solidFill>
                <a:latin typeface="Helvetica Neue"/>
              </a:rPr>
              <a:t>     Надавливать следует быстрыми толчками так, чтобы смещать грудину на 4—5 см, продолжительность надавливания не более 0,5 с, интервал между отдельными надавливаниями не более 0,5 с.</a:t>
            </a:r>
          </a:p>
          <a:p>
            <a:r>
              <a:rPr lang="ru-RU" sz="2000" dirty="0">
                <a:solidFill>
                  <a:schemeClr val="bg1"/>
                </a:solidFill>
                <a:latin typeface="Helvetica Neue"/>
              </a:rPr>
              <a:t>     В паузах руки с грудины не снимают (если помощь оказывают два человека), пальцы остаются приподнятыми, руки полностью выпрямленными в локтевых суставах.</a:t>
            </a:r>
          </a:p>
          <a:p>
            <a:r>
              <a:rPr lang="ru-RU" sz="2000" dirty="0">
                <a:solidFill>
                  <a:schemeClr val="bg1"/>
                </a:solidFill>
                <a:latin typeface="Helvetica Neue"/>
              </a:rPr>
              <a:t>     Если оживление производит один человек, то на каждые два глубоких вдувания (вдоха) он производит 15 надавливаний на грудину, затем снова делает два вдувания и опять повторяет 15 надавливаний и т. д.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113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65"/>
            <a:ext cx="12192000" cy="68750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05" y="324853"/>
            <a:ext cx="5787190" cy="6208817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4075" b="72466"/>
          <a:stretch>
            <a:fillRect/>
          </a:stretch>
        </p:blipFill>
        <p:spPr bwMode="auto">
          <a:xfrm>
            <a:off x="7134726" y="324853"/>
            <a:ext cx="4559967" cy="273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986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364</Words>
  <Application>Microsoft Office PowerPoint</Application>
  <PresentationFormat>Широкоэкранный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Tatiana</dc:creator>
  <cp:lastModifiedBy>Tatiana</cp:lastModifiedBy>
  <cp:revision>14</cp:revision>
  <dcterms:created xsi:type="dcterms:W3CDTF">2020-09-22T09:28:53Z</dcterms:created>
  <dcterms:modified xsi:type="dcterms:W3CDTF">2021-05-18T07:46:25Z</dcterms:modified>
</cp:coreProperties>
</file>